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sldIdLst>
    <p:sldId id="256" r:id="rId5"/>
    <p:sldId id="257" r:id="rId6"/>
    <p:sldId id="258" r:id="rId7"/>
    <p:sldId id="259" r:id="rId8"/>
    <p:sldId id="260" r:id="rId9"/>
    <p:sldId id="262" r:id="rId10"/>
    <p:sldId id="270" r:id="rId11"/>
    <p:sldId id="263" r:id="rId12"/>
    <p:sldId id="264" r:id="rId13"/>
    <p:sldId id="265" r:id="rId14"/>
    <p:sldId id="266" r:id="rId15"/>
    <p:sldId id="267" r:id="rId16"/>
    <p:sldId id="268" r:id="rId17"/>
    <p:sldId id="269" r:id="rId1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E9B054E-33AF-44FB-92AA-188706F3B777}" v="12" dt="2024-04-28T16:20:51.974"/>
    <p1510:client id="{B34EC394-5E3F-42BC-8664-F18BD91937C5}" v="272" dt="2024-04-28T08:40:28.169"/>
    <p1510:client id="{C38DB5EA-EEBE-DF40-8033-0DA171BE1351}" v="2227" dt="2024-04-28T08:29:40.8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0" d="100"/>
          <a:sy n="70" d="100"/>
        </p:scale>
        <p:origin x="520"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33777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a:solidFill>
                  <a:srgbClr val="ECECEC"/>
                </a:solidFill>
                <a:effectLst/>
                <a:highlight>
                  <a:srgbClr val="212121"/>
                </a:highlight>
                <a:latin typeface="Söhne"/>
              </a:rPr>
              <a:t>Testing: Discuss the importance of rigorous testing, including unit testing, integration testing, and AI model validation, to ensure the reliability and effectiveness of the application.</a:t>
            </a:r>
          </a:p>
          <a:p>
            <a:pPr algn="l">
              <a:buFont typeface="Arial" panose="020B0604020202020204" pitchFamily="34" charset="0"/>
              <a:buChar char="•"/>
            </a:pPr>
            <a:r>
              <a:rPr lang="en-US" b="0" i="0">
                <a:solidFill>
                  <a:srgbClr val="ECECEC"/>
                </a:solidFill>
                <a:effectLst/>
                <a:highlight>
                  <a:srgbClr val="212121"/>
                </a:highlight>
                <a:latin typeface="Söhne"/>
              </a:rPr>
              <a:t>Launch: Explain the final step of deploying the application to a staging environment for final testing and refinement before the official launch to the public. Mention the marketing and promotion strategies to generate buzz and attract users to the platform.</a:t>
            </a:r>
          </a:p>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we have a flow </a:t>
            </a:r>
            <a:r>
              <a:rPr lang="en-US" err="1"/>
              <a:t>diargam</a:t>
            </a:r>
            <a:r>
              <a:rPr lang="en-US"/>
              <a:t> chart of how our web app will work and where you will be </a:t>
            </a:r>
            <a:r>
              <a:rPr lang="en-US" err="1"/>
              <a:t>redirectied</a:t>
            </a:r>
            <a:r>
              <a:rPr lang="en-US"/>
              <a:t> and what happens depending on what you click this user flow diagram chart allows users a visual tool to see how our web app works </a:t>
            </a:r>
            <a:r>
              <a:rPr lang="en-US" err="1"/>
              <a:t>hopfully</a:t>
            </a:r>
            <a:r>
              <a:rPr lang="en-US"/>
              <a:t> making it easier to use </a:t>
            </a:r>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02515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a:solidFill>
                  <a:srgbClr val="ECECEC"/>
                </a:solidFill>
                <a:effectLst/>
                <a:highlight>
                  <a:srgbClr val="212121"/>
                </a:highlight>
                <a:latin typeface="Söhne"/>
              </a:rPr>
              <a:t>getting to our </a:t>
            </a:r>
            <a:r>
              <a:rPr lang="en-US" b="1" i="0" err="1">
                <a:solidFill>
                  <a:srgbClr val="ECECEC"/>
                </a:solidFill>
                <a:effectLst/>
                <a:highlight>
                  <a:srgbClr val="212121"/>
                </a:highlight>
                <a:latin typeface="Söhne"/>
              </a:rPr>
              <a:t>implementaion</a:t>
            </a:r>
            <a:r>
              <a:rPr lang="en-US" b="1" i="0">
                <a:solidFill>
                  <a:srgbClr val="ECECEC"/>
                </a:solidFill>
                <a:effectLst/>
                <a:highlight>
                  <a:srgbClr val="212121"/>
                </a:highlight>
                <a:latin typeface="Söhne"/>
              </a:rPr>
              <a:t> stage the </a:t>
            </a:r>
            <a:r>
              <a:rPr lang="en-US" b="1" i="0" err="1">
                <a:solidFill>
                  <a:srgbClr val="ECECEC"/>
                </a:solidFill>
                <a:effectLst/>
                <a:highlight>
                  <a:srgbClr val="212121"/>
                </a:highlight>
                <a:latin typeface="Söhne"/>
              </a:rPr>
              <a:t>foucs</a:t>
            </a:r>
            <a:r>
              <a:rPr lang="en-US" b="1" i="0">
                <a:solidFill>
                  <a:srgbClr val="ECECEC"/>
                </a:solidFill>
                <a:effectLst/>
                <a:highlight>
                  <a:srgbClr val="212121"/>
                </a:highlight>
                <a:latin typeface="Söhne"/>
              </a:rPr>
              <a:t> has been how we can make our goals and </a:t>
            </a:r>
            <a:r>
              <a:rPr lang="en-US" b="1" i="0" err="1">
                <a:solidFill>
                  <a:srgbClr val="ECECEC"/>
                </a:solidFill>
                <a:effectLst/>
                <a:highlight>
                  <a:srgbClr val="212121"/>
                </a:highlight>
                <a:latin typeface="Söhne"/>
              </a:rPr>
              <a:t>objectices</a:t>
            </a:r>
            <a:r>
              <a:rPr lang="en-US" b="1" i="0">
                <a:solidFill>
                  <a:srgbClr val="ECECEC"/>
                </a:solidFill>
                <a:effectLst/>
                <a:highlight>
                  <a:srgbClr val="212121"/>
                </a:highlight>
                <a:latin typeface="Söhne"/>
              </a:rPr>
              <a:t> line up with our path. and we start that with our </a:t>
            </a:r>
            <a:r>
              <a:rPr lang="en-US" b="1" i="0" err="1">
                <a:solidFill>
                  <a:srgbClr val="ECECEC"/>
                </a:solidFill>
                <a:effectLst/>
                <a:highlight>
                  <a:srgbClr val="212121"/>
                </a:highlight>
                <a:latin typeface="Söhne"/>
              </a:rPr>
              <a:t>desiging</a:t>
            </a:r>
            <a:r>
              <a:rPr lang="en-US" b="1" i="0">
                <a:solidFill>
                  <a:srgbClr val="ECECEC"/>
                </a:solidFill>
                <a:effectLst/>
                <a:highlight>
                  <a:srgbClr val="212121"/>
                </a:highlight>
                <a:latin typeface="Söhne"/>
              </a:rPr>
              <a:t> stage where we looked at how we can design and create a user </a:t>
            </a:r>
            <a:r>
              <a:rPr lang="en-US" b="1" i="0" err="1">
                <a:solidFill>
                  <a:srgbClr val="ECECEC"/>
                </a:solidFill>
                <a:effectLst/>
                <a:highlight>
                  <a:srgbClr val="212121"/>
                </a:highlight>
                <a:latin typeface="Söhne"/>
              </a:rPr>
              <a:t>freiendly</a:t>
            </a:r>
            <a:r>
              <a:rPr lang="en-US" b="1" i="0">
                <a:solidFill>
                  <a:srgbClr val="ECECEC"/>
                </a:solidFill>
                <a:effectLst/>
                <a:highlight>
                  <a:srgbClr val="212121"/>
                </a:highlight>
                <a:latin typeface="Söhne"/>
              </a:rPr>
              <a:t> </a:t>
            </a:r>
            <a:r>
              <a:rPr lang="en-US" b="1" i="0" err="1">
                <a:solidFill>
                  <a:srgbClr val="ECECEC"/>
                </a:solidFill>
                <a:effectLst/>
                <a:highlight>
                  <a:srgbClr val="212121"/>
                </a:highlight>
                <a:latin typeface="Söhne"/>
              </a:rPr>
              <a:t>enviorement</a:t>
            </a:r>
            <a:r>
              <a:rPr lang="en-US" b="1" i="0">
                <a:solidFill>
                  <a:srgbClr val="ECECEC"/>
                </a:solidFill>
                <a:effectLst/>
                <a:highlight>
                  <a:srgbClr val="212121"/>
                </a:highlight>
                <a:latin typeface="Söhne"/>
              </a:rPr>
              <a:t> how we can make it </a:t>
            </a:r>
            <a:r>
              <a:rPr lang="en-US" b="1" i="0" err="1">
                <a:solidFill>
                  <a:srgbClr val="ECECEC"/>
                </a:solidFill>
                <a:effectLst/>
                <a:highlight>
                  <a:srgbClr val="212121"/>
                </a:highlight>
                <a:latin typeface="Söhne"/>
              </a:rPr>
              <a:t>accesible</a:t>
            </a:r>
            <a:r>
              <a:rPr lang="en-US" b="1" i="0">
                <a:solidFill>
                  <a:srgbClr val="ECECEC"/>
                </a:solidFill>
                <a:effectLst/>
                <a:highlight>
                  <a:srgbClr val="212121"/>
                </a:highlight>
                <a:latin typeface="Söhne"/>
              </a:rPr>
              <a:t> to as many people as possible we can reach after figuring out what we want the </a:t>
            </a:r>
            <a:r>
              <a:rPr lang="en-US" b="1" i="0" err="1">
                <a:solidFill>
                  <a:srgbClr val="ECECEC"/>
                </a:solidFill>
                <a:effectLst/>
                <a:highlight>
                  <a:srgbClr val="212121"/>
                </a:highlight>
                <a:latin typeface="Söhne"/>
              </a:rPr>
              <a:t>ui</a:t>
            </a:r>
            <a:r>
              <a:rPr lang="en-US" b="1" i="0">
                <a:solidFill>
                  <a:srgbClr val="ECECEC"/>
                </a:solidFill>
                <a:effectLst/>
                <a:highlight>
                  <a:srgbClr val="212121"/>
                </a:highlight>
                <a:latin typeface="Söhne"/>
              </a:rPr>
              <a:t> to look like we will move on to the third stage </a:t>
            </a:r>
            <a:r>
              <a:rPr lang="en-US" b="1" i="0" err="1">
                <a:solidFill>
                  <a:srgbClr val="ECECEC"/>
                </a:solidFill>
                <a:effectLst/>
                <a:highlight>
                  <a:srgbClr val="212121"/>
                </a:highlight>
                <a:latin typeface="Söhne"/>
              </a:rPr>
              <a:t>devloping</a:t>
            </a:r>
            <a:r>
              <a:rPr lang="en-US" b="1" i="0">
                <a:solidFill>
                  <a:srgbClr val="ECECEC"/>
                </a:solidFill>
                <a:effectLst/>
                <a:highlight>
                  <a:srgbClr val="212121"/>
                </a:highlight>
                <a:latin typeface="Söhne"/>
              </a:rPr>
              <a:t> the product using our frontend and backend </a:t>
            </a:r>
            <a:r>
              <a:rPr lang="en-US" b="1" i="0" err="1">
                <a:solidFill>
                  <a:srgbClr val="ECECEC"/>
                </a:solidFill>
                <a:effectLst/>
                <a:highlight>
                  <a:srgbClr val="212121"/>
                </a:highlight>
                <a:latin typeface="Söhne"/>
              </a:rPr>
              <a:t>experities</a:t>
            </a:r>
            <a:r>
              <a:rPr lang="en-US" b="1" i="0">
                <a:solidFill>
                  <a:srgbClr val="ECECEC"/>
                </a:solidFill>
                <a:effectLst/>
                <a:highlight>
                  <a:srgbClr val="212121"/>
                </a:highlight>
                <a:latin typeface="Söhne"/>
              </a:rPr>
              <a:t> as well as </a:t>
            </a:r>
            <a:r>
              <a:rPr lang="en-US" b="1" i="0" err="1">
                <a:solidFill>
                  <a:srgbClr val="ECECEC"/>
                </a:solidFill>
                <a:effectLst/>
                <a:highlight>
                  <a:srgbClr val="212121"/>
                </a:highlight>
                <a:latin typeface="Söhne"/>
              </a:rPr>
              <a:t>intergarating</a:t>
            </a:r>
            <a:r>
              <a:rPr lang="en-US" b="1" i="0">
                <a:solidFill>
                  <a:srgbClr val="ECECEC"/>
                </a:solidFill>
                <a:effectLst/>
                <a:highlight>
                  <a:srgbClr val="212121"/>
                </a:highlight>
                <a:latin typeface="Söhne"/>
              </a:rPr>
              <a:t> </a:t>
            </a:r>
            <a:r>
              <a:rPr lang="en-US" b="1" i="0" err="1">
                <a:solidFill>
                  <a:srgbClr val="ECECEC"/>
                </a:solidFill>
                <a:effectLst/>
                <a:highlight>
                  <a:srgbClr val="212121"/>
                </a:highlight>
                <a:latin typeface="Söhne"/>
              </a:rPr>
              <a:t>capebilites</a:t>
            </a:r>
            <a:r>
              <a:rPr lang="en-US" b="1" i="0">
                <a:solidFill>
                  <a:srgbClr val="ECECEC"/>
                </a:solidFill>
                <a:effectLst/>
                <a:highlight>
                  <a:srgbClr val="212121"/>
                </a:highlight>
                <a:latin typeface="Söhne"/>
              </a:rPr>
              <a:t> to our webapp </a:t>
            </a:r>
          </a:p>
          <a:p>
            <a:pPr algn="l"/>
            <a:endParaRPr lang="en-US" b="1" i="0">
              <a:solidFill>
                <a:srgbClr val="ECECEC"/>
              </a:solidFill>
              <a:effectLst/>
              <a:highlight>
                <a:srgbClr val="212121"/>
              </a:highlight>
              <a:latin typeface="Söhne"/>
            </a:endParaRPr>
          </a:p>
          <a:p>
            <a:pPr algn="l"/>
            <a:r>
              <a:rPr lang="en-US" b="1" i="0">
                <a:solidFill>
                  <a:srgbClr val="ECECEC"/>
                </a:solidFill>
                <a:effectLst/>
                <a:highlight>
                  <a:srgbClr val="212121"/>
                </a:highlight>
                <a:latin typeface="Söhne"/>
              </a:rPr>
              <a:t>Slide 3: Implementing, Testing, Launch</a:t>
            </a:r>
            <a:endParaRPr lang="en-US" b="0" i="0">
              <a:solidFill>
                <a:srgbClr val="ECECEC"/>
              </a:solidFill>
              <a:effectLst/>
              <a:highlight>
                <a:srgbClr val="212121"/>
              </a:highlight>
              <a:latin typeface="Söhne"/>
            </a:endParaRPr>
          </a:p>
          <a:p>
            <a:pPr algn="l">
              <a:buFont typeface="Arial" panose="020B0604020202020204" pitchFamily="34" charset="0"/>
              <a:buChar char="•"/>
            </a:pPr>
            <a:r>
              <a:rPr lang="en-US" b="0" i="0">
                <a:solidFill>
                  <a:srgbClr val="ECECEC"/>
                </a:solidFill>
                <a:effectLst/>
                <a:highlight>
                  <a:srgbClr val="212121"/>
                </a:highlight>
                <a:latin typeface="Söhne"/>
              </a:rPr>
              <a:t>Introduction to the implementation phase: Highlight the transition from planning and designing to the actual development of the application.</a:t>
            </a:r>
          </a:p>
          <a:p>
            <a:pPr algn="l">
              <a:buFont typeface="Arial" panose="020B0604020202020204" pitchFamily="34" charset="0"/>
              <a:buChar char="•"/>
            </a:pPr>
            <a:r>
              <a:rPr lang="en-US" b="0" i="0">
                <a:solidFill>
                  <a:srgbClr val="ECECEC"/>
                </a:solidFill>
                <a:effectLst/>
                <a:highlight>
                  <a:srgbClr val="212121"/>
                </a:highlight>
                <a:latin typeface="Söhne"/>
              </a:rPr>
              <a:t>Frontend Development: Discuss the development of frontend components using HTML/CSS/JavaScript and frameworks like </a:t>
            </a:r>
            <a:r>
              <a:rPr lang="en-US" b="0" i="0" err="1">
                <a:solidFill>
                  <a:srgbClr val="ECECEC"/>
                </a:solidFill>
                <a:effectLst/>
                <a:highlight>
                  <a:srgbClr val="212121"/>
                </a:highlight>
                <a:latin typeface="Söhne"/>
              </a:rPr>
              <a:t>React.js</a:t>
            </a:r>
            <a:r>
              <a:rPr lang="en-US" b="0" i="0">
                <a:solidFill>
                  <a:srgbClr val="ECECEC"/>
                </a:solidFill>
                <a:effectLst/>
                <a:highlight>
                  <a:srgbClr val="212121"/>
                </a:highlight>
                <a:latin typeface="Söhne"/>
              </a:rPr>
              <a:t> to bring the UI/UX designs to life.</a:t>
            </a:r>
          </a:p>
          <a:p>
            <a:pPr algn="l">
              <a:buFont typeface="Arial" panose="020B0604020202020204" pitchFamily="34" charset="0"/>
              <a:buChar char="•"/>
            </a:pPr>
            <a:r>
              <a:rPr lang="en-US" b="0" i="0">
                <a:solidFill>
                  <a:srgbClr val="ECECEC"/>
                </a:solidFill>
                <a:effectLst/>
                <a:highlight>
                  <a:srgbClr val="212121"/>
                </a:highlight>
                <a:latin typeface="Söhne"/>
              </a:rPr>
              <a:t>Backend Development: Explain the process of building the backend logic and functionality using Node.js, </a:t>
            </a:r>
            <a:r>
              <a:rPr lang="en-US" b="0" i="0" err="1">
                <a:solidFill>
                  <a:srgbClr val="ECECEC"/>
                </a:solidFill>
                <a:effectLst/>
                <a:highlight>
                  <a:srgbClr val="212121"/>
                </a:highlight>
                <a:latin typeface="Söhne"/>
              </a:rPr>
              <a:t>Express.js</a:t>
            </a:r>
            <a:r>
              <a:rPr lang="en-US" b="0" i="0">
                <a:solidFill>
                  <a:srgbClr val="ECECEC"/>
                </a:solidFill>
                <a:effectLst/>
                <a:highlight>
                  <a:srgbClr val="212121"/>
                </a:highlight>
                <a:latin typeface="Söhne"/>
              </a:rPr>
              <a:t>, and MongoDB, integrating with third-party APIs as needed.</a:t>
            </a:r>
          </a:p>
          <a:p>
            <a:pPr algn="l">
              <a:buFont typeface="Arial" panose="020B0604020202020204" pitchFamily="34" charset="0"/>
              <a:buChar char="•"/>
            </a:pPr>
            <a:r>
              <a:rPr lang="en-US" b="0" i="0">
                <a:solidFill>
                  <a:srgbClr val="ECECEC"/>
                </a:solidFill>
                <a:effectLst/>
                <a:highlight>
                  <a:srgbClr val="212121"/>
                </a:highlight>
                <a:latin typeface="Söhne"/>
              </a:rPr>
              <a:t>Integrate AI Functionality: Describe the integration of AI models for chatbot functionality, including model selection, data preparation, training, and optimization.</a:t>
            </a:r>
          </a:p>
          <a:p>
            <a:pPr algn="l">
              <a:buFont typeface="Arial" panose="020B0604020202020204" pitchFamily="34" charset="0"/>
              <a:buChar char="•"/>
            </a:pPr>
            <a:r>
              <a:rPr lang="en-US" b="0" i="0">
                <a:solidFill>
                  <a:srgbClr val="ECECEC"/>
                </a:solidFill>
                <a:effectLst/>
                <a:highlight>
                  <a:srgbClr val="212121"/>
                </a:highlight>
                <a:latin typeface="Söhne"/>
              </a:rPr>
              <a:t>Testing: Discuss the importance of rigorous testing, including unit testing, integration testing, and AI model validation, to ensure the reliability and effectiveness of the application.</a:t>
            </a:r>
          </a:p>
          <a:p>
            <a:pPr algn="l">
              <a:buFont typeface="Arial" panose="020B0604020202020204" pitchFamily="34" charset="0"/>
              <a:buChar char="•"/>
            </a:pPr>
            <a:r>
              <a:rPr lang="en-US" b="0" i="0">
                <a:solidFill>
                  <a:srgbClr val="ECECEC"/>
                </a:solidFill>
                <a:effectLst/>
                <a:highlight>
                  <a:srgbClr val="212121"/>
                </a:highlight>
                <a:latin typeface="Söhne"/>
              </a:rPr>
              <a:t>Launch: Explain the final step of deploying the application to a staging environment for final testing and refinement before the official launch to the public. Mention the marketing and promotion strategies to generate buzz and attract users to the platform.</a:t>
            </a:r>
          </a:p>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a:solidFill>
                  <a:srgbClr val="ECECEC"/>
                </a:solidFill>
                <a:effectLst/>
                <a:highlight>
                  <a:srgbClr val="212121"/>
                </a:highlight>
                <a:latin typeface="Söhne"/>
              </a:rPr>
              <a:t>Introduction to the implementation phase: Highlight the transition from planning and designing to the actual development of the application.</a:t>
            </a:r>
          </a:p>
          <a:p>
            <a:pPr algn="l">
              <a:buFont typeface="Arial" panose="020B0604020202020204" pitchFamily="34" charset="0"/>
              <a:buChar char="•"/>
            </a:pPr>
            <a:r>
              <a:rPr lang="en-US" b="0" i="0">
                <a:solidFill>
                  <a:srgbClr val="ECECEC"/>
                </a:solidFill>
                <a:effectLst/>
                <a:highlight>
                  <a:srgbClr val="212121"/>
                </a:highlight>
                <a:latin typeface="Söhne"/>
              </a:rPr>
              <a:t>Frontend </a:t>
            </a:r>
            <a:r>
              <a:rPr lang="en-US" b="0" i="0" err="1">
                <a:solidFill>
                  <a:srgbClr val="ECECEC"/>
                </a:solidFill>
                <a:effectLst/>
                <a:highlight>
                  <a:srgbClr val="212121"/>
                </a:highlight>
                <a:latin typeface="Söhne"/>
              </a:rPr>
              <a:t>Development:cfrontend</a:t>
            </a:r>
            <a:r>
              <a:rPr lang="en-US" b="0" i="0">
                <a:solidFill>
                  <a:srgbClr val="ECECEC"/>
                </a:solidFill>
                <a:effectLst/>
                <a:highlight>
                  <a:srgbClr val="212121"/>
                </a:highlight>
                <a:latin typeface="Söhne"/>
              </a:rPr>
              <a:t> components using HTML/CSS/JavaScript and frameworks like </a:t>
            </a:r>
            <a:r>
              <a:rPr lang="en-US" b="0" i="0" err="1">
                <a:solidFill>
                  <a:srgbClr val="ECECEC"/>
                </a:solidFill>
                <a:effectLst/>
                <a:highlight>
                  <a:srgbClr val="212121"/>
                </a:highlight>
                <a:latin typeface="Söhne"/>
              </a:rPr>
              <a:t>React.js</a:t>
            </a:r>
            <a:r>
              <a:rPr lang="en-US" b="0" i="0">
                <a:solidFill>
                  <a:srgbClr val="ECECEC"/>
                </a:solidFill>
                <a:effectLst/>
                <a:highlight>
                  <a:srgbClr val="212121"/>
                </a:highlight>
                <a:latin typeface="Söhne"/>
              </a:rPr>
              <a:t> to bring the UI/UX designs to life.</a:t>
            </a:r>
          </a:p>
          <a:p>
            <a:pPr algn="l">
              <a:buFont typeface="Arial" panose="020B0604020202020204" pitchFamily="34" charset="0"/>
              <a:buChar char="•"/>
            </a:pPr>
            <a:r>
              <a:rPr lang="en-US" b="0" i="0">
                <a:solidFill>
                  <a:srgbClr val="ECECEC"/>
                </a:solidFill>
                <a:effectLst/>
                <a:highlight>
                  <a:srgbClr val="212121"/>
                </a:highlight>
                <a:latin typeface="Söhne"/>
              </a:rPr>
              <a:t>Backend Development: building the backend logic and functionality using Node.js, </a:t>
            </a:r>
            <a:r>
              <a:rPr lang="en-US" b="0" i="0" err="1">
                <a:solidFill>
                  <a:srgbClr val="ECECEC"/>
                </a:solidFill>
                <a:effectLst/>
                <a:highlight>
                  <a:srgbClr val="212121"/>
                </a:highlight>
                <a:latin typeface="Söhne"/>
              </a:rPr>
              <a:t>Express.js</a:t>
            </a:r>
            <a:r>
              <a:rPr lang="en-US" b="0" i="0">
                <a:solidFill>
                  <a:srgbClr val="ECECEC"/>
                </a:solidFill>
                <a:effectLst/>
                <a:highlight>
                  <a:srgbClr val="212121"/>
                </a:highlight>
                <a:latin typeface="Söhne"/>
              </a:rPr>
              <a:t>, and MongoDB, integrating with third-party APIs as needed.</a:t>
            </a:r>
          </a:p>
          <a:p>
            <a:pPr algn="l">
              <a:buFont typeface="Arial" panose="020B0604020202020204" pitchFamily="34" charset="0"/>
              <a:buChar char="•"/>
            </a:pPr>
            <a:r>
              <a:rPr lang="en-US" b="0" i="0">
                <a:solidFill>
                  <a:srgbClr val="ECECEC"/>
                </a:solidFill>
                <a:effectLst/>
                <a:highlight>
                  <a:srgbClr val="212121"/>
                </a:highlight>
                <a:latin typeface="Söhne"/>
              </a:rPr>
              <a:t>Integrate AI Functionality: </a:t>
            </a:r>
          </a:p>
          <a:p>
            <a:pPr algn="l">
              <a:buFont typeface="+mj-lt"/>
              <a:buAutoNum type="arabicPeriod"/>
            </a:pPr>
            <a:endParaRPr lang="en-US" b="0" i="0">
              <a:solidFill>
                <a:srgbClr val="ECECEC"/>
              </a:solidFill>
              <a:effectLst/>
              <a:highlight>
                <a:srgbClr val="212121"/>
              </a:highlight>
              <a:latin typeface="Söhne"/>
            </a:endParaRPr>
          </a:p>
          <a:p>
            <a:pPr marL="742950" lvl="1" indent="-285750" algn="l">
              <a:buFont typeface="+mj-lt"/>
              <a:buAutoNum type="arabicPeriod"/>
            </a:pPr>
            <a:r>
              <a:rPr lang="en-US" b="0" i="0">
                <a:solidFill>
                  <a:srgbClr val="ECECEC"/>
                </a:solidFill>
                <a:effectLst/>
                <a:highlight>
                  <a:srgbClr val="212121"/>
                </a:highlight>
                <a:latin typeface="Söhne"/>
              </a:rPr>
              <a:t>This involves choosing the appropriate AI model or algorithm to power the chatbot functionality. Different models may excel in different tasks, such as understanding natural language, generating responses, or providing recommendations. Common choices include pre-trained models like those available through libraries like Hugging Face Transformers, or custom models built using frameworks like TensorFlow or </a:t>
            </a:r>
            <a:r>
              <a:rPr lang="en-US" b="0" i="0" err="1">
                <a:solidFill>
                  <a:srgbClr val="ECECEC"/>
                </a:solidFill>
                <a:effectLst/>
                <a:highlight>
                  <a:srgbClr val="212121"/>
                </a:highlight>
                <a:latin typeface="Söhne"/>
              </a:rPr>
              <a:t>PyTorch</a:t>
            </a:r>
            <a:r>
              <a:rPr lang="en-US" b="0" i="0">
                <a:solidFill>
                  <a:srgbClr val="ECECEC"/>
                </a:solidFill>
                <a:effectLst/>
                <a:highlight>
                  <a:srgbClr val="212121"/>
                </a:highlight>
                <a:latin typeface="Söhne"/>
              </a:rPr>
              <a:t>.</a:t>
            </a:r>
          </a:p>
          <a:p>
            <a:pPr algn="l">
              <a:buFont typeface="+mj-lt"/>
              <a:buAutoNum type="arabicPeriod"/>
            </a:pPr>
            <a:r>
              <a:rPr lang="en-US" b="1" i="0">
                <a:solidFill>
                  <a:srgbClr val="ECECEC"/>
                </a:solidFill>
                <a:effectLst/>
                <a:highlight>
                  <a:srgbClr val="212121"/>
                </a:highlight>
                <a:latin typeface="Söhne"/>
              </a:rPr>
              <a:t>Data Preparation:</a:t>
            </a:r>
            <a:endParaRPr lang="en-US" b="0" i="0">
              <a:solidFill>
                <a:srgbClr val="ECECEC"/>
              </a:solidFill>
              <a:effectLst/>
              <a:highlight>
                <a:srgbClr val="212121"/>
              </a:highlight>
              <a:latin typeface="Söhne"/>
            </a:endParaRPr>
          </a:p>
          <a:p>
            <a:pPr marL="742950" lvl="1" indent="-285750" algn="l">
              <a:buFont typeface="+mj-lt"/>
              <a:buAutoNum type="arabicPeriod"/>
            </a:pPr>
            <a:r>
              <a:rPr lang="en-US" b="0" i="0">
                <a:solidFill>
                  <a:srgbClr val="ECECEC"/>
                </a:solidFill>
                <a:effectLst/>
                <a:highlight>
                  <a:srgbClr val="212121"/>
                </a:highlight>
                <a:latin typeface="Söhne"/>
              </a:rPr>
              <a:t>Before training the AI model, it's essential to prepare the training data. This involves curating and preprocessing datasets containing examples of conversations, queries, or inputs, along with their corresponding responses or outputs. The data must be cleaned, structured, and annotated as needed to ensure its quality and relevance for training the model effectively.</a:t>
            </a:r>
          </a:p>
          <a:p>
            <a:pPr algn="l">
              <a:buFont typeface="+mj-lt"/>
              <a:buAutoNum type="arabicPeriod"/>
            </a:pPr>
            <a:r>
              <a:rPr lang="en-US" b="1" i="0">
                <a:solidFill>
                  <a:srgbClr val="ECECEC"/>
                </a:solidFill>
                <a:effectLst/>
                <a:highlight>
                  <a:srgbClr val="212121"/>
                </a:highlight>
                <a:latin typeface="Söhne"/>
              </a:rPr>
              <a:t>Training:</a:t>
            </a:r>
            <a:endParaRPr lang="en-US" b="0" i="0">
              <a:solidFill>
                <a:srgbClr val="ECECEC"/>
              </a:solidFill>
              <a:effectLst/>
              <a:highlight>
                <a:srgbClr val="212121"/>
              </a:highlight>
              <a:latin typeface="Söhne"/>
            </a:endParaRPr>
          </a:p>
          <a:p>
            <a:pPr marL="742950" lvl="1" indent="-285750" algn="l">
              <a:buFont typeface="+mj-lt"/>
              <a:buAutoNum type="arabicPeriod"/>
            </a:pPr>
            <a:r>
              <a:rPr lang="en-US" b="0" i="0">
                <a:solidFill>
                  <a:srgbClr val="ECECEC"/>
                </a:solidFill>
                <a:effectLst/>
                <a:highlight>
                  <a:srgbClr val="212121"/>
                </a:highlight>
                <a:latin typeface="Söhne"/>
              </a:rPr>
              <a:t>Once the data is prepared, it's used to train the AI model. Training involves feeding the model with input-output pairs from the training dataset and adjusting its internal parameters iteratively to minimize errors and improve performance. The goal is to teach the model to accurately predict the correct response or action for a given input based on patterns learned from the training data.</a:t>
            </a:r>
          </a:p>
          <a:p>
            <a:pPr algn="l">
              <a:buFont typeface="+mj-lt"/>
              <a:buAutoNum type="arabicPeriod"/>
            </a:pPr>
            <a:r>
              <a:rPr lang="en-US" b="1" i="0">
                <a:solidFill>
                  <a:srgbClr val="ECECEC"/>
                </a:solidFill>
                <a:effectLst/>
                <a:highlight>
                  <a:srgbClr val="212121"/>
                </a:highlight>
                <a:latin typeface="Söhne"/>
              </a:rPr>
              <a:t>Optimization:</a:t>
            </a:r>
            <a:endParaRPr lang="en-US" b="0" i="0">
              <a:solidFill>
                <a:srgbClr val="ECECEC"/>
              </a:solidFill>
              <a:effectLst/>
              <a:highlight>
                <a:srgbClr val="212121"/>
              </a:highlight>
              <a:latin typeface="Söhne"/>
            </a:endParaRPr>
          </a:p>
          <a:p>
            <a:pPr marL="742950" lvl="1" indent="-285750" algn="l">
              <a:buFont typeface="+mj-lt"/>
              <a:buAutoNum type="arabicPeriod"/>
            </a:pPr>
            <a:r>
              <a:rPr lang="en-US" b="0" i="0">
                <a:solidFill>
                  <a:srgbClr val="ECECEC"/>
                </a:solidFill>
                <a:effectLst/>
                <a:highlight>
                  <a:srgbClr val="212121"/>
                </a:highlight>
                <a:latin typeface="Söhne"/>
              </a:rPr>
              <a:t>After training, the model may undergo optimization to further improve its performance. This may involve fine-tuning the model's hyperparameters, adjusting its architecture or structure, or applying optimization techniques to enhance its accuracy, efficiency, or robustness. The optimization process aims to maximize the model's effectiveness in providing accurate and relevant responses to user queries or inputs.</a:t>
            </a:r>
          </a:p>
          <a:p>
            <a:pPr algn="l">
              <a:buFont typeface="Arial" panose="020B0604020202020204" pitchFamily="34" charset="0"/>
              <a:buChar char="•"/>
            </a:pPr>
            <a:endParaRPr lang="en-US" b="0" i="0">
              <a:solidFill>
                <a:srgbClr val="ECECEC"/>
              </a:solidFill>
              <a:effectLst/>
              <a:highlight>
                <a:srgbClr val="212121"/>
              </a:highlight>
              <a:latin typeface="Söhne"/>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a:solidFill>
                  <a:srgbClr val="ECECEC"/>
                </a:solidFill>
                <a:effectLst/>
                <a:highlight>
                  <a:srgbClr val="212121"/>
                </a:highlight>
                <a:latin typeface="Söhne"/>
              </a:rPr>
              <a:t>.</a:t>
            </a:r>
          </a:p>
          <a:p>
            <a:pPr algn="l">
              <a:buFont typeface="Arial" panose="020B0604020202020204" pitchFamily="34" charset="0"/>
              <a:buChar char="•"/>
            </a:pPr>
            <a:endParaRPr lang="en-US" b="0" i="0">
              <a:solidFill>
                <a:srgbClr val="ECECEC"/>
              </a:solidFill>
              <a:effectLst/>
              <a:highlight>
                <a:srgbClr val="212121"/>
              </a:highlight>
              <a:latin typeface="Söhne"/>
            </a:endParaRPr>
          </a:p>
          <a:p>
            <a:pPr algn="l">
              <a:buFont typeface="Arial" panose="020B0604020202020204" pitchFamily="34" charset="0"/>
              <a:buChar char="•"/>
            </a:pPr>
            <a:r>
              <a:rPr lang="en-US" b="0" i="0">
                <a:solidFill>
                  <a:srgbClr val="ECECEC"/>
                </a:solidFill>
                <a:effectLst/>
                <a:highlight>
                  <a:srgbClr val="212121"/>
                </a:highlight>
                <a:latin typeface="Söhne"/>
              </a:rPr>
              <a:t>Testing: Discuss the importance of rigorous testing, including unit testing, integration testing, and AI model validation, to ensure the reliability and effectiveness of the application.</a:t>
            </a:r>
          </a:p>
          <a:p>
            <a:pPr algn="l">
              <a:buFont typeface="Arial" panose="020B0604020202020204" pitchFamily="34" charset="0"/>
              <a:buChar char="•"/>
            </a:pPr>
            <a:r>
              <a:rPr lang="en-US" b="0" i="0">
                <a:solidFill>
                  <a:srgbClr val="ECECEC"/>
                </a:solidFill>
                <a:effectLst/>
                <a:highlight>
                  <a:srgbClr val="212121"/>
                </a:highlight>
                <a:latin typeface="Söhne"/>
              </a:rPr>
              <a:t>Launch: Explain the final step of deploying the application to a staging environment for final testing and refinement before the official launch to the public. Mention the marketing and promotion strategies to generate buzz and attract users to the platform.</a:t>
            </a:r>
          </a:p>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1.xml"/><Relationship Id="rId7" Type="http://schemas.openxmlformats.org/officeDocument/2006/relationships/image" Target="../media/image1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s://azmeenkaausar.wixsite.com/parentai-2"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6.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6.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pic>
        <p:nvPicPr>
          <p:cNvPr id="4" name="Image 0" descr="preencoded.png"/>
          <p:cNvPicPr>
            <a:picLocks noChangeAspect="1"/>
          </p:cNvPicPr>
          <p:nvPr/>
        </p:nvPicPr>
        <p:blipFill>
          <a:blip r:embed="rId5"/>
          <a:stretch>
            <a:fillRect/>
          </a:stretch>
        </p:blipFill>
        <p:spPr>
          <a:xfrm>
            <a:off x="9151620" y="0"/>
            <a:ext cx="5486400" cy="8229600"/>
          </a:xfrm>
          <a:prstGeom prst="rect">
            <a:avLst/>
          </a:prstGeom>
        </p:spPr>
      </p:pic>
      <p:sp>
        <p:nvSpPr>
          <p:cNvPr id="5" name="Text 2"/>
          <p:cNvSpPr/>
          <p:nvPr/>
        </p:nvSpPr>
        <p:spPr>
          <a:xfrm>
            <a:off x="833199" y="3113603"/>
            <a:ext cx="7477601" cy="958215"/>
          </a:xfrm>
          <a:prstGeom prst="rect">
            <a:avLst/>
          </a:prstGeom>
          <a:noFill/>
          <a:ln/>
        </p:spPr>
        <p:txBody>
          <a:bodyPr wrap="none" rtlCol="0" anchor="t"/>
          <a:lstStyle/>
          <a:p>
            <a:pPr marL="0" indent="0">
              <a:lnSpc>
                <a:spcPts val="7545"/>
              </a:lnSpc>
              <a:buNone/>
            </a:pPr>
            <a:r>
              <a:rPr lang="en-US" sz="6036" b="1" dirty="0">
                <a:solidFill>
                  <a:srgbClr val="443728"/>
                </a:solidFill>
                <a:latin typeface="Crimson Pro" pitchFamily="34" charset="0"/>
                <a:ea typeface="Crimson Pro" pitchFamily="34" charset="-122"/>
                <a:cs typeface="Crimson Pro" pitchFamily="34" charset="-120"/>
              </a:rPr>
              <a:t>Parent AI App Proposal</a:t>
            </a:r>
            <a:endParaRPr lang="en-US" sz="6036" dirty="0"/>
          </a:p>
        </p:txBody>
      </p:sp>
      <p:sp>
        <p:nvSpPr>
          <p:cNvPr id="6" name="Text 3"/>
          <p:cNvSpPr/>
          <p:nvPr/>
        </p:nvSpPr>
        <p:spPr>
          <a:xfrm>
            <a:off x="833199" y="4405074"/>
            <a:ext cx="7477601" cy="710803"/>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Introducing an AI-powered app to support new parents and expectant families with limited support networks.</a:t>
            </a:r>
            <a:endParaRPr lang="en-US" sz="1750" dirty="0"/>
          </a:p>
        </p:txBody>
      </p:sp>
      <p:pic>
        <p:nvPicPr>
          <p:cNvPr id="7" name="Recorded Sound">
            <a:hlinkClick r:id="" action="ppaction://media"/>
            <a:extLst>
              <a:ext uri="{FF2B5EF4-FFF2-40B4-BE49-F238E27FC236}">
                <a16:creationId xmlns:a16="http://schemas.microsoft.com/office/drawing/2014/main" id="{35D857D8-7F42-B0F4-B9E0-A7186DA0400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750544" y="7596632"/>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166"/>
    </mc:Choice>
    <mc:Fallback xmlns="">
      <p:transition spd="slow" advTm="71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67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sp>
        <p:nvSpPr>
          <p:cNvPr id="4" name="Text 2"/>
          <p:cNvSpPr/>
          <p:nvPr/>
        </p:nvSpPr>
        <p:spPr>
          <a:xfrm>
            <a:off x="2037993" y="1653064"/>
            <a:ext cx="7989689" cy="694373"/>
          </a:xfrm>
          <a:prstGeom prst="rect">
            <a:avLst/>
          </a:prstGeom>
          <a:noFill/>
          <a:ln/>
        </p:spPr>
        <p:txBody>
          <a:bodyPr wrap="none" rtlCol="0" anchor="t"/>
          <a:lstStyle/>
          <a:p>
            <a:pPr marL="0" indent="0">
              <a:lnSpc>
                <a:spcPts val="5468"/>
              </a:lnSpc>
              <a:buNone/>
            </a:pPr>
            <a:r>
              <a:rPr lang="en-US" sz="4374" b="1">
                <a:solidFill>
                  <a:srgbClr val="443728"/>
                </a:solidFill>
                <a:latin typeface="Crimson Pro" pitchFamily="34" charset="0"/>
                <a:ea typeface="Crimson Pro" pitchFamily="34" charset="-122"/>
                <a:cs typeface="Crimson Pro" pitchFamily="34" charset="-120"/>
              </a:rPr>
              <a:t>Project Implementation Roadmap</a:t>
            </a:r>
            <a:endParaRPr lang="en-US" sz="4374"/>
          </a:p>
        </p:txBody>
      </p:sp>
      <p:pic>
        <p:nvPicPr>
          <p:cNvPr id="5" name="Image 0" descr="preencoded.png"/>
          <p:cNvPicPr>
            <a:picLocks noChangeAspect="1"/>
          </p:cNvPicPr>
          <p:nvPr/>
        </p:nvPicPr>
        <p:blipFill>
          <a:blip r:embed="rId5"/>
          <a:stretch>
            <a:fillRect/>
          </a:stretch>
        </p:blipFill>
        <p:spPr>
          <a:xfrm>
            <a:off x="2037993" y="2791778"/>
            <a:ext cx="555427" cy="555427"/>
          </a:xfrm>
          <a:prstGeom prst="rect">
            <a:avLst/>
          </a:prstGeom>
        </p:spPr>
      </p:pic>
      <p:sp>
        <p:nvSpPr>
          <p:cNvPr id="6" name="Text 3"/>
          <p:cNvSpPr/>
          <p:nvPr/>
        </p:nvSpPr>
        <p:spPr>
          <a:xfrm>
            <a:off x="2037993" y="3569375"/>
            <a:ext cx="2777490" cy="347186"/>
          </a:xfrm>
          <a:prstGeom prst="rect">
            <a:avLst/>
          </a:prstGeom>
          <a:noFill/>
          <a:ln/>
        </p:spPr>
        <p:txBody>
          <a:bodyPr wrap="none" rtlCol="0" anchor="t"/>
          <a:lstStyle/>
          <a:p>
            <a:pPr marL="0" indent="0" algn="l">
              <a:lnSpc>
                <a:spcPts val="2734"/>
              </a:lnSpc>
              <a:buNone/>
            </a:pPr>
            <a:r>
              <a:rPr lang="en-US" sz="2187" b="1">
                <a:solidFill>
                  <a:srgbClr val="443728"/>
                </a:solidFill>
                <a:latin typeface="Crimson Pro" pitchFamily="34" charset="0"/>
                <a:ea typeface="Crimson Pro" pitchFamily="34" charset="-122"/>
                <a:cs typeface="Crimson Pro" pitchFamily="34" charset="-120"/>
              </a:rPr>
              <a:t>AI Model Validation</a:t>
            </a:r>
            <a:endParaRPr lang="en-US" sz="2187"/>
          </a:p>
        </p:txBody>
      </p:sp>
      <p:sp>
        <p:nvSpPr>
          <p:cNvPr id="7" name="Text 4"/>
          <p:cNvSpPr/>
          <p:nvPr/>
        </p:nvSpPr>
        <p:spPr>
          <a:xfrm>
            <a:off x="2037993" y="4049792"/>
            <a:ext cx="3295888" cy="710803"/>
          </a:xfrm>
          <a:prstGeom prst="rect">
            <a:avLst/>
          </a:prstGeom>
          <a:noFill/>
          <a:ln/>
        </p:spPr>
        <p:txBody>
          <a:bodyPr wrap="square" rtlCol="0" anchor="t"/>
          <a:lstStyle/>
          <a:p>
            <a:pPr marL="0" indent="0" algn="l">
              <a:lnSpc>
                <a:spcPts val="2799"/>
              </a:lnSpc>
              <a:buNone/>
            </a:pPr>
            <a:r>
              <a:rPr lang="en-US" sz="1750">
                <a:solidFill>
                  <a:srgbClr val="443728"/>
                </a:solidFill>
                <a:latin typeface="Open Sans" pitchFamily="34" charset="0"/>
                <a:ea typeface="Open Sans" pitchFamily="34" charset="-122"/>
                <a:cs typeface="Open Sans" pitchFamily="34" charset="-120"/>
              </a:rPr>
              <a:t>Evaluate model performance and robustness.</a:t>
            </a:r>
            <a:endParaRPr lang="en-US" sz="1750"/>
          </a:p>
        </p:txBody>
      </p:sp>
      <p:pic>
        <p:nvPicPr>
          <p:cNvPr id="8" name="Image 1" descr="preencoded.png"/>
          <p:cNvPicPr>
            <a:picLocks noChangeAspect="1"/>
          </p:cNvPicPr>
          <p:nvPr/>
        </p:nvPicPr>
        <p:blipFill>
          <a:blip r:embed="rId6"/>
          <a:stretch>
            <a:fillRect/>
          </a:stretch>
        </p:blipFill>
        <p:spPr>
          <a:xfrm>
            <a:off x="5667137" y="2791778"/>
            <a:ext cx="555427" cy="555427"/>
          </a:xfrm>
          <a:prstGeom prst="rect">
            <a:avLst/>
          </a:prstGeom>
        </p:spPr>
      </p:pic>
      <p:sp>
        <p:nvSpPr>
          <p:cNvPr id="9" name="Text 5"/>
          <p:cNvSpPr/>
          <p:nvPr/>
        </p:nvSpPr>
        <p:spPr>
          <a:xfrm>
            <a:off x="5667137" y="3569375"/>
            <a:ext cx="2833211" cy="347186"/>
          </a:xfrm>
          <a:prstGeom prst="rect">
            <a:avLst/>
          </a:prstGeom>
          <a:noFill/>
          <a:ln/>
        </p:spPr>
        <p:txBody>
          <a:bodyPr wrap="none" rtlCol="0" anchor="t"/>
          <a:lstStyle/>
          <a:p>
            <a:pPr marL="0" indent="0" algn="l">
              <a:lnSpc>
                <a:spcPts val="2734"/>
              </a:lnSpc>
              <a:buNone/>
            </a:pPr>
            <a:r>
              <a:rPr lang="en-US" sz="2187" b="1">
                <a:solidFill>
                  <a:srgbClr val="443728"/>
                </a:solidFill>
                <a:latin typeface="Crimson Pro" pitchFamily="34" charset="0"/>
                <a:ea typeface="Crimson Pro" pitchFamily="34" charset="-122"/>
                <a:cs typeface="Crimson Pro" pitchFamily="34" charset="-120"/>
              </a:rPr>
              <a:t>User Simulation Testing</a:t>
            </a:r>
            <a:endParaRPr lang="en-US" sz="2187"/>
          </a:p>
        </p:txBody>
      </p:sp>
      <p:sp>
        <p:nvSpPr>
          <p:cNvPr id="10" name="Text 6"/>
          <p:cNvSpPr/>
          <p:nvPr/>
        </p:nvSpPr>
        <p:spPr>
          <a:xfrm>
            <a:off x="5667137" y="4049792"/>
            <a:ext cx="3296007" cy="710803"/>
          </a:xfrm>
          <a:prstGeom prst="rect">
            <a:avLst/>
          </a:prstGeom>
          <a:noFill/>
          <a:ln/>
        </p:spPr>
        <p:txBody>
          <a:bodyPr wrap="square" rtlCol="0" anchor="t"/>
          <a:lstStyle/>
          <a:p>
            <a:pPr marL="0" indent="0" algn="l">
              <a:lnSpc>
                <a:spcPts val="2799"/>
              </a:lnSpc>
              <a:buNone/>
            </a:pPr>
            <a:r>
              <a:rPr lang="en-US" sz="1750">
                <a:solidFill>
                  <a:srgbClr val="443728"/>
                </a:solidFill>
                <a:latin typeface="Open Sans" pitchFamily="34" charset="0"/>
                <a:ea typeface="Open Sans" pitchFamily="34" charset="-122"/>
                <a:cs typeface="Open Sans" pitchFamily="34" charset="-120"/>
              </a:rPr>
              <a:t>Identify and address model limitations.</a:t>
            </a:r>
            <a:endParaRPr lang="en-US" sz="1750"/>
          </a:p>
        </p:txBody>
      </p:sp>
      <p:pic>
        <p:nvPicPr>
          <p:cNvPr id="11" name="Image 2" descr="preencoded.png"/>
          <p:cNvPicPr>
            <a:picLocks noChangeAspect="1"/>
          </p:cNvPicPr>
          <p:nvPr/>
        </p:nvPicPr>
        <p:blipFill>
          <a:blip r:embed="rId7"/>
          <a:stretch>
            <a:fillRect/>
          </a:stretch>
        </p:blipFill>
        <p:spPr>
          <a:xfrm>
            <a:off x="9296400" y="2791778"/>
            <a:ext cx="555427" cy="555427"/>
          </a:xfrm>
          <a:prstGeom prst="rect">
            <a:avLst/>
          </a:prstGeom>
        </p:spPr>
      </p:pic>
      <p:sp>
        <p:nvSpPr>
          <p:cNvPr id="12" name="Text 7"/>
          <p:cNvSpPr/>
          <p:nvPr/>
        </p:nvSpPr>
        <p:spPr>
          <a:xfrm>
            <a:off x="9296400" y="3569375"/>
            <a:ext cx="2777490" cy="347186"/>
          </a:xfrm>
          <a:prstGeom prst="rect">
            <a:avLst/>
          </a:prstGeom>
          <a:noFill/>
          <a:ln/>
        </p:spPr>
        <p:txBody>
          <a:bodyPr wrap="none" rtlCol="0" anchor="t"/>
          <a:lstStyle/>
          <a:p>
            <a:pPr marL="0" indent="0" algn="l">
              <a:lnSpc>
                <a:spcPts val="2734"/>
              </a:lnSpc>
              <a:buNone/>
            </a:pPr>
            <a:r>
              <a:rPr lang="en-US" sz="2187" b="1">
                <a:solidFill>
                  <a:srgbClr val="443728"/>
                </a:solidFill>
                <a:latin typeface="Crimson Pro" pitchFamily="34" charset="0"/>
                <a:ea typeface="Crimson Pro" pitchFamily="34" charset="-122"/>
                <a:cs typeface="Crimson Pro" pitchFamily="34" charset="-120"/>
              </a:rPr>
              <a:t>Curating Training Data</a:t>
            </a:r>
            <a:endParaRPr lang="en-US" sz="2187"/>
          </a:p>
        </p:txBody>
      </p:sp>
      <p:sp>
        <p:nvSpPr>
          <p:cNvPr id="13" name="Text 8"/>
          <p:cNvSpPr/>
          <p:nvPr/>
        </p:nvSpPr>
        <p:spPr>
          <a:xfrm>
            <a:off x="9296400" y="4049792"/>
            <a:ext cx="3296007" cy="710803"/>
          </a:xfrm>
          <a:prstGeom prst="rect">
            <a:avLst/>
          </a:prstGeom>
          <a:noFill/>
          <a:ln/>
        </p:spPr>
        <p:txBody>
          <a:bodyPr wrap="square" rtlCol="0" anchor="t"/>
          <a:lstStyle/>
          <a:p>
            <a:pPr marL="0" indent="0" algn="l">
              <a:lnSpc>
                <a:spcPts val="2799"/>
              </a:lnSpc>
              <a:buNone/>
            </a:pPr>
            <a:r>
              <a:rPr lang="en-US" sz="1750">
                <a:solidFill>
                  <a:srgbClr val="443728"/>
                </a:solidFill>
                <a:latin typeface="Open Sans" pitchFamily="34" charset="0"/>
                <a:ea typeface="Open Sans" pitchFamily="34" charset="-122"/>
                <a:cs typeface="Open Sans" pitchFamily="34" charset="-120"/>
              </a:rPr>
              <a:t>Ensure ethical handling of user data.</a:t>
            </a:r>
            <a:endParaRPr lang="en-US" sz="1750"/>
          </a:p>
        </p:txBody>
      </p:sp>
      <p:sp>
        <p:nvSpPr>
          <p:cNvPr id="14" name="Text 9"/>
          <p:cNvSpPr/>
          <p:nvPr/>
        </p:nvSpPr>
        <p:spPr>
          <a:xfrm>
            <a:off x="2037993" y="5010507"/>
            <a:ext cx="10554414" cy="355402"/>
          </a:xfrm>
          <a:prstGeom prst="rect">
            <a:avLst/>
          </a:prstGeom>
          <a:noFill/>
          <a:ln/>
        </p:spPr>
        <p:txBody>
          <a:bodyPr wrap="non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Deploy to a staging environment for final refinement.</a:t>
            </a:r>
            <a:endParaRPr lang="en-US" sz="1750"/>
          </a:p>
        </p:txBody>
      </p:sp>
      <p:sp>
        <p:nvSpPr>
          <p:cNvPr id="15" name="Text 10"/>
          <p:cNvSpPr/>
          <p:nvPr/>
        </p:nvSpPr>
        <p:spPr>
          <a:xfrm>
            <a:off x="2037993" y="5615821"/>
            <a:ext cx="10554414" cy="355402"/>
          </a:xfrm>
          <a:prstGeom prst="rect">
            <a:avLst/>
          </a:prstGeom>
          <a:noFill/>
          <a:ln/>
        </p:spPr>
        <p:txBody>
          <a:bodyPr wrap="non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Implement a strategic marketing plan to attract users.</a:t>
            </a:r>
            <a:endParaRPr lang="en-US" sz="1750"/>
          </a:p>
        </p:txBody>
      </p:sp>
      <p:sp>
        <p:nvSpPr>
          <p:cNvPr id="16" name="Text 11"/>
          <p:cNvSpPr/>
          <p:nvPr/>
        </p:nvSpPr>
        <p:spPr>
          <a:xfrm>
            <a:off x="2037993" y="6221135"/>
            <a:ext cx="10554414" cy="355402"/>
          </a:xfrm>
          <a:prstGeom prst="rect">
            <a:avLst/>
          </a:prstGeom>
          <a:noFill/>
          <a:ln/>
        </p:spPr>
        <p:txBody>
          <a:bodyPr wrap="non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Launch the application and monitor performance.</a:t>
            </a:r>
            <a:endParaRPr lang="en-US" sz="1750"/>
          </a:p>
        </p:txBody>
      </p:sp>
      <p:pic>
        <p:nvPicPr>
          <p:cNvPr id="50" name="Audio 49">
            <a:extLst>
              <a:ext uri="{FF2B5EF4-FFF2-40B4-BE49-F238E27FC236}">
                <a16:creationId xmlns:a16="http://schemas.microsoft.com/office/drawing/2014/main" id="{2E1FCD2E-3D8A-789D-BA75-AAB68D09165D}"/>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990"/>
    </mc:Choice>
    <mc:Fallback xmlns="">
      <p:transition spd="slow" advTm="279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sp>
        <p:nvSpPr>
          <p:cNvPr id="4" name="Text 2"/>
          <p:cNvSpPr/>
          <p:nvPr/>
        </p:nvSpPr>
        <p:spPr>
          <a:xfrm>
            <a:off x="3585210" y="432435"/>
            <a:ext cx="4295894" cy="490776"/>
          </a:xfrm>
          <a:prstGeom prst="rect">
            <a:avLst/>
          </a:prstGeom>
          <a:noFill/>
          <a:ln/>
        </p:spPr>
        <p:txBody>
          <a:bodyPr wrap="none" rtlCol="0" anchor="t"/>
          <a:lstStyle/>
          <a:p>
            <a:pPr marL="0" indent="0">
              <a:lnSpc>
                <a:spcPts val="3864"/>
              </a:lnSpc>
              <a:buNone/>
            </a:pPr>
            <a:r>
              <a:rPr lang="en-US" sz="3092" b="1">
                <a:solidFill>
                  <a:srgbClr val="443728"/>
                </a:solidFill>
                <a:latin typeface="Crimson Pro" pitchFamily="34" charset="0"/>
                <a:ea typeface="Crimson Pro" pitchFamily="34" charset="-122"/>
                <a:cs typeface="Crimson Pro" pitchFamily="34" charset="-120"/>
              </a:rPr>
              <a:t>User Flow Diagram Chart </a:t>
            </a:r>
            <a:endParaRPr lang="en-US" sz="3092"/>
          </a:p>
        </p:txBody>
      </p:sp>
      <p:pic>
        <p:nvPicPr>
          <p:cNvPr id="5" name="Image 0" descr="preencoded.png"/>
          <p:cNvPicPr>
            <a:picLocks noChangeAspect="1"/>
          </p:cNvPicPr>
          <p:nvPr/>
        </p:nvPicPr>
        <p:blipFill>
          <a:blip r:embed="rId5"/>
          <a:stretch>
            <a:fillRect/>
          </a:stretch>
        </p:blipFill>
        <p:spPr>
          <a:xfrm>
            <a:off x="3585210" y="1237298"/>
            <a:ext cx="6910268" cy="6559748"/>
          </a:xfrm>
          <a:prstGeom prst="rect">
            <a:avLst/>
          </a:prstGeom>
        </p:spPr>
      </p:pic>
      <p:pic>
        <p:nvPicPr>
          <p:cNvPr id="31" name="Audio 30">
            <a:extLst>
              <a:ext uri="{FF2B5EF4-FFF2-40B4-BE49-F238E27FC236}">
                <a16:creationId xmlns:a16="http://schemas.microsoft.com/office/drawing/2014/main" id="{B3847782-C241-0E1E-9AC0-F5C00CD0E95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4504"/>
    </mc:Choice>
    <mc:Fallback xmlns="">
      <p:transition spd="slow" advTm="44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sp>
        <p:nvSpPr>
          <p:cNvPr id="4" name="Text 2"/>
          <p:cNvSpPr/>
          <p:nvPr/>
        </p:nvSpPr>
        <p:spPr>
          <a:xfrm>
            <a:off x="2037993" y="3065026"/>
            <a:ext cx="5554980" cy="694373"/>
          </a:xfrm>
          <a:prstGeom prst="rect">
            <a:avLst/>
          </a:prstGeom>
          <a:noFill/>
          <a:ln/>
        </p:spPr>
        <p:txBody>
          <a:bodyPr wrap="none" rtlCol="0" anchor="t"/>
          <a:lstStyle/>
          <a:p>
            <a:pPr marL="0" indent="0">
              <a:lnSpc>
                <a:spcPts val="5468"/>
              </a:lnSpc>
              <a:buNone/>
            </a:pPr>
            <a:r>
              <a:rPr lang="en-US" sz="4374" b="1">
                <a:solidFill>
                  <a:srgbClr val="443728"/>
                </a:solidFill>
                <a:latin typeface="Crimson Pro" pitchFamily="34" charset="0"/>
                <a:ea typeface="Crimson Pro" pitchFamily="34" charset="-122"/>
                <a:cs typeface="Crimson Pro" pitchFamily="34" charset="-120"/>
              </a:rPr>
              <a:t>Link To Our Website</a:t>
            </a:r>
            <a:endParaRPr lang="en-US" sz="4374"/>
          </a:p>
        </p:txBody>
      </p:sp>
      <p:sp>
        <p:nvSpPr>
          <p:cNvPr id="5" name="Text 3"/>
          <p:cNvSpPr/>
          <p:nvPr/>
        </p:nvSpPr>
        <p:spPr>
          <a:xfrm>
            <a:off x="2037993" y="4203740"/>
            <a:ext cx="10554414" cy="355402"/>
          </a:xfrm>
          <a:prstGeom prst="rect">
            <a:avLst/>
          </a:prstGeom>
          <a:noFill/>
          <a:ln/>
        </p:spPr>
        <p:txBody>
          <a:bodyPr wrap="none" rtlCol="0" anchor="t"/>
          <a:lstStyle/>
          <a:p>
            <a:pPr marL="0" indent="0">
              <a:lnSpc>
                <a:spcPts val="2799"/>
              </a:lnSpc>
              <a:buNone/>
            </a:pPr>
            <a:r>
              <a:rPr lang="en-US" sz="1750" u="sng">
                <a:solidFill>
                  <a:srgbClr val="835E54"/>
                </a:solidFill>
                <a:latin typeface="Open Sans" pitchFamily="34" charset="0"/>
                <a:ea typeface="Open Sans" pitchFamily="34" charset="-122"/>
                <a:cs typeface="Open Sans" pitchFamily="34" charset="-120"/>
                <a:hlinkClick r:id="rId3">
                  <a:extLst>
                    <a:ext uri="{A12FA001-AC4F-418D-AE19-62706E023703}">
                      <ahyp:hlinkClr xmlns:ahyp="http://schemas.microsoft.com/office/drawing/2018/hyperlinkcolor" val="tx"/>
                    </a:ext>
                  </a:extLst>
                </a:hlinkClick>
              </a:rPr>
              <a:t>https://azmeenkaausar.wixsite.com/parentai-2</a:t>
            </a:r>
            <a:endParaRPr lang="en-US" sz="1750"/>
          </a:p>
        </p:txBody>
      </p:sp>
      <p:sp>
        <p:nvSpPr>
          <p:cNvPr id="6" name="Text 4"/>
          <p:cNvSpPr/>
          <p:nvPr/>
        </p:nvSpPr>
        <p:spPr>
          <a:xfrm>
            <a:off x="2037993" y="4809053"/>
            <a:ext cx="10554414" cy="355402"/>
          </a:xfrm>
          <a:prstGeom prst="rect">
            <a:avLst/>
          </a:prstGeom>
          <a:noFill/>
          <a:ln/>
        </p:spPr>
        <p:txBody>
          <a:bodyPr wrap="none" rtlCol="0" anchor="t"/>
          <a:lstStyle/>
          <a:p>
            <a:pPr marL="0" indent="0">
              <a:lnSpc>
                <a:spcPts val="2799"/>
              </a:lnSpc>
              <a:buNone/>
            </a:pPr>
            <a:endParaRPr lang="en-US" sz="1750"/>
          </a:p>
        </p:txBody>
      </p:sp>
    </p:spTree>
  </p:cSld>
  <p:clrMapOvr>
    <a:masterClrMapping/>
  </p:clrMapOvr>
  <mc:AlternateContent xmlns:mc="http://schemas.openxmlformats.org/markup-compatibility/2006" xmlns:p14="http://schemas.microsoft.com/office/powerpoint/2010/main">
    <mc:Choice Requires="p14">
      <p:transition spd="slow" p14:dur="2000" advTm="180985"/>
    </mc:Choice>
    <mc:Fallback xmlns="">
      <p:transition spd="slow" advTm="180985"/>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sp>
        <p:nvSpPr>
          <p:cNvPr id="4" name="Text 2"/>
          <p:cNvSpPr/>
          <p:nvPr/>
        </p:nvSpPr>
        <p:spPr>
          <a:xfrm>
            <a:off x="2037993" y="1518523"/>
            <a:ext cx="5554980" cy="694373"/>
          </a:xfrm>
          <a:prstGeom prst="rect">
            <a:avLst/>
          </a:prstGeom>
          <a:noFill/>
          <a:ln/>
        </p:spPr>
        <p:txBody>
          <a:bodyPr wrap="none" rtlCol="0" anchor="t"/>
          <a:lstStyle/>
          <a:p>
            <a:pPr marL="0" indent="0">
              <a:lnSpc>
                <a:spcPts val="5468"/>
              </a:lnSpc>
              <a:buNone/>
            </a:pPr>
            <a:r>
              <a:rPr lang="en-US" sz="4374" b="1">
                <a:solidFill>
                  <a:srgbClr val="443728"/>
                </a:solidFill>
                <a:latin typeface="Crimson Pro" pitchFamily="34" charset="0"/>
                <a:ea typeface="Crimson Pro" pitchFamily="34" charset="-122"/>
                <a:cs typeface="Crimson Pro" pitchFamily="34" charset="-120"/>
              </a:rPr>
              <a:t>Our team</a:t>
            </a:r>
            <a:endParaRPr lang="en-US" sz="4374"/>
          </a:p>
        </p:txBody>
      </p:sp>
      <p:sp>
        <p:nvSpPr>
          <p:cNvPr id="5" name="Text 3"/>
          <p:cNvSpPr/>
          <p:nvPr/>
        </p:nvSpPr>
        <p:spPr>
          <a:xfrm>
            <a:off x="2037993" y="2657237"/>
            <a:ext cx="10554414" cy="2843213"/>
          </a:xfrm>
          <a:prstGeom prst="rect">
            <a:avLst/>
          </a:prstGeom>
          <a:noFill/>
          <a:ln/>
        </p:spPr>
        <p:txBody>
          <a:bodyPr wrap="squar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We think innovation should be merged compassion in the realm of parenthood. We are a dedicated team committed to revolutionizing the journey of pregnancy and postpartum care through our groundbreaking web application. With our Web app we recognize the profound impact that technology can have on easing the challenges and uncertainties faced by expectant and new parents. Our vision is simple yet transformative: to provide a comprehensive support system that accompanies users every step of the way, from conception to early parenthood.we are dedicated to crafting a solution that not only meets but exceeds their needs and expectations. Together, we are redefining the boundaries of parenthood support, one innovative feature at a time.</a:t>
            </a:r>
            <a:endParaRPr lang="en-US" sz="1750"/>
          </a:p>
        </p:txBody>
      </p:sp>
      <p:sp>
        <p:nvSpPr>
          <p:cNvPr id="6" name="Text 4"/>
          <p:cNvSpPr/>
          <p:nvPr/>
        </p:nvSpPr>
        <p:spPr>
          <a:xfrm>
            <a:off x="2037993" y="5750362"/>
            <a:ext cx="10554414" cy="355402"/>
          </a:xfrm>
          <a:prstGeom prst="rect">
            <a:avLst/>
          </a:prstGeom>
          <a:noFill/>
          <a:ln/>
        </p:spPr>
        <p:txBody>
          <a:bodyPr wrap="none" rtlCol="0" anchor="t"/>
          <a:lstStyle/>
          <a:p>
            <a:pPr marL="0" indent="0">
              <a:lnSpc>
                <a:spcPts val="2799"/>
              </a:lnSpc>
              <a:buNone/>
            </a:pPr>
            <a:endParaRPr lang="en-US" sz="1750"/>
          </a:p>
        </p:txBody>
      </p:sp>
      <p:sp>
        <p:nvSpPr>
          <p:cNvPr id="7" name="Text 5"/>
          <p:cNvSpPr/>
          <p:nvPr/>
        </p:nvSpPr>
        <p:spPr>
          <a:xfrm>
            <a:off x="2037993" y="6355675"/>
            <a:ext cx="10554414" cy="355402"/>
          </a:xfrm>
          <a:prstGeom prst="rect">
            <a:avLst/>
          </a:prstGeom>
          <a:noFill/>
          <a:ln/>
        </p:spPr>
        <p:txBody>
          <a:bodyPr wrap="none" rtlCol="0" anchor="t"/>
          <a:lstStyle/>
          <a:p>
            <a:pPr marL="0" indent="0" algn="r">
              <a:lnSpc>
                <a:spcPts val="2799"/>
              </a:lnSpc>
              <a:buNone/>
            </a:pPr>
            <a:r>
              <a:rPr lang="en-US" sz="1750">
                <a:solidFill>
                  <a:srgbClr val="443728"/>
                </a:solidFill>
                <a:latin typeface="Open Sans" pitchFamily="34" charset="0"/>
                <a:ea typeface="Open Sans" pitchFamily="34" charset="-122"/>
                <a:cs typeface="Open Sans" pitchFamily="34" charset="-120"/>
              </a:rPr>
              <a:t>— Azmeen Kausar, Sanya Sahni, Manish Sharma </a:t>
            </a:r>
            <a:endParaRPr lang="en-US" sz="1750"/>
          </a:p>
        </p:txBody>
      </p:sp>
      <p:pic>
        <p:nvPicPr>
          <p:cNvPr id="8" name="Recorded Sound">
            <a:hlinkClick r:id="" action="ppaction://media"/>
            <a:extLst>
              <a:ext uri="{FF2B5EF4-FFF2-40B4-BE49-F238E27FC236}">
                <a16:creationId xmlns:a16="http://schemas.microsoft.com/office/drawing/2014/main" id="{A66F3EC3-517F-9656-61F9-CC77FDDED23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970000" y="7585826"/>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2184"/>
    </mc:Choice>
    <mc:Fallback>
      <p:transition spd="slow" advTm="621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18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sp>
        <p:nvSpPr>
          <p:cNvPr id="4" name="Text 2"/>
          <p:cNvSpPr/>
          <p:nvPr/>
        </p:nvSpPr>
        <p:spPr>
          <a:xfrm>
            <a:off x="1502797" y="3767614"/>
            <a:ext cx="7015411"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                                  Thank You</a:t>
            </a:r>
            <a:endParaRPr lang="en-US" sz="437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sp>
        <p:nvSpPr>
          <p:cNvPr id="4" name="Text 2"/>
          <p:cNvSpPr/>
          <p:nvPr/>
        </p:nvSpPr>
        <p:spPr>
          <a:xfrm>
            <a:off x="2037993" y="1401723"/>
            <a:ext cx="10554414" cy="1388745"/>
          </a:xfrm>
          <a:prstGeom prst="rect">
            <a:avLst/>
          </a:prstGeom>
          <a:noFill/>
          <a:ln/>
        </p:spPr>
        <p:txBody>
          <a:bodyPr wrap="squar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Breaking Down Barriers: The Parental Journey's Hurdles</a:t>
            </a:r>
            <a:endParaRPr lang="en-US" sz="4374" dirty="0"/>
          </a:p>
        </p:txBody>
      </p:sp>
      <p:sp>
        <p:nvSpPr>
          <p:cNvPr id="5" name="Text 3"/>
          <p:cNvSpPr/>
          <p:nvPr/>
        </p:nvSpPr>
        <p:spPr>
          <a:xfrm>
            <a:off x="2037993" y="3234809"/>
            <a:ext cx="10554414" cy="710803"/>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Expectant mothers and new parents face numerous physical, emotional, and logistical challenges throughout their parenthood journey.</a:t>
            </a:r>
            <a:endParaRPr lang="en-US" sz="1750" dirty="0"/>
          </a:p>
        </p:txBody>
      </p:sp>
      <p:sp>
        <p:nvSpPr>
          <p:cNvPr id="6" name="Text 4"/>
          <p:cNvSpPr/>
          <p:nvPr/>
        </p:nvSpPr>
        <p:spPr>
          <a:xfrm>
            <a:off x="2037993" y="4195524"/>
            <a:ext cx="10554414" cy="710803"/>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Many individuals struggle due to insufficient access to vital information and support networks, amplifying their stress and uncertainty.</a:t>
            </a:r>
            <a:endParaRPr lang="en-US" sz="1750" dirty="0"/>
          </a:p>
        </p:txBody>
      </p:sp>
      <p:sp>
        <p:nvSpPr>
          <p:cNvPr id="7" name="Text 5"/>
          <p:cNvSpPr/>
          <p:nvPr/>
        </p:nvSpPr>
        <p:spPr>
          <a:xfrm>
            <a:off x="2037993" y="5156240"/>
            <a:ext cx="10554414" cy="710803"/>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Parent AI's chatbot delivers tailored assistance to meet the individual needs of users, empowering them to navigate parenthood confidently.</a:t>
            </a:r>
            <a:endParaRPr lang="en-US" sz="1750" dirty="0"/>
          </a:p>
        </p:txBody>
      </p:sp>
      <p:sp>
        <p:nvSpPr>
          <p:cNvPr id="8" name="Text 6"/>
          <p:cNvSpPr/>
          <p:nvPr/>
        </p:nvSpPr>
        <p:spPr>
          <a:xfrm>
            <a:off x="2037993" y="6116955"/>
            <a:ext cx="10554414" cy="710803"/>
          </a:xfrm>
          <a:prstGeom prst="rect">
            <a:avLst/>
          </a:prstGeom>
          <a:noFill/>
          <a:ln/>
        </p:spPr>
        <p:txBody>
          <a:bodyPr wrap="square" rtlCol="0" anchor="t"/>
          <a:lstStyle/>
          <a:p>
            <a:pPr marL="0" indent="0">
              <a:lnSpc>
                <a:spcPts val="2799"/>
              </a:lnSpc>
              <a:buNone/>
            </a:pPr>
            <a:r>
              <a:rPr lang="en-US" sz="1750" dirty="0">
                <a:solidFill>
                  <a:srgbClr val="443728"/>
                </a:solidFill>
                <a:latin typeface="Open Sans" pitchFamily="34" charset="0"/>
                <a:ea typeface="Open Sans" pitchFamily="34" charset="-122"/>
                <a:cs typeface="Open Sans" pitchFamily="34" charset="-120"/>
              </a:rPr>
              <a:t>Our bot provides a range of support services including answering queries, offering advice, and supplying educational materials, alleviating the burdens of parenthood.</a:t>
            </a:r>
            <a:endParaRPr lang="en-US" sz="1750" dirty="0"/>
          </a:p>
        </p:txBody>
      </p:sp>
      <p:pic>
        <p:nvPicPr>
          <p:cNvPr id="10" name="Recorded Sound">
            <a:hlinkClick r:id="" action="ppaction://media"/>
            <a:extLst>
              <a:ext uri="{FF2B5EF4-FFF2-40B4-BE49-F238E27FC236}">
                <a16:creationId xmlns:a16="http://schemas.microsoft.com/office/drawing/2014/main" id="{4CE6127E-F93D-BB85-DE0B-86EE9A5AD4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787120" y="7587488"/>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554"/>
    </mc:Choice>
    <mc:Fallback>
      <p:transition spd="slow" advTm="25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48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pic>
        <p:nvPicPr>
          <p:cNvPr id="4" name="Image 0" descr="preencoded.png"/>
          <p:cNvPicPr>
            <a:picLocks noChangeAspect="1"/>
          </p:cNvPicPr>
          <p:nvPr/>
        </p:nvPicPr>
        <p:blipFill>
          <a:blip r:embed="rId5"/>
          <a:stretch>
            <a:fillRect/>
          </a:stretch>
        </p:blipFill>
        <p:spPr>
          <a:xfrm>
            <a:off x="-7620" y="0"/>
            <a:ext cx="5486400" cy="8229600"/>
          </a:xfrm>
          <a:prstGeom prst="rect">
            <a:avLst/>
          </a:prstGeom>
        </p:spPr>
      </p:pic>
      <p:sp>
        <p:nvSpPr>
          <p:cNvPr id="5" name="Text 2"/>
          <p:cNvSpPr/>
          <p:nvPr/>
        </p:nvSpPr>
        <p:spPr>
          <a:xfrm>
            <a:off x="6319599" y="2090499"/>
            <a:ext cx="5554980" cy="694373"/>
          </a:xfrm>
          <a:prstGeom prst="rect">
            <a:avLst/>
          </a:prstGeom>
          <a:noFill/>
          <a:ln/>
        </p:spPr>
        <p:txBody>
          <a:bodyPr wrap="none" rtlCol="0" anchor="t"/>
          <a:lstStyle/>
          <a:p>
            <a:pPr marL="0" indent="0">
              <a:lnSpc>
                <a:spcPts val="5468"/>
              </a:lnSpc>
              <a:buNone/>
            </a:pPr>
            <a:r>
              <a:rPr lang="en-US" sz="4374" b="1" dirty="0">
                <a:solidFill>
                  <a:srgbClr val="443728"/>
                </a:solidFill>
                <a:latin typeface="Crimson Pro" pitchFamily="34" charset="0"/>
                <a:ea typeface="Crimson Pro" pitchFamily="34" charset="-122"/>
                <a:cs typeface="Crimson Pro" pitchFamily="34" charset="-120"/>
              </a:rPr>
              <a:t>Target Audience</a:t>
            </a:r>
            <a:endParaRPr lang="en-US" sz="4374" dirty="0"/>
          </a:p>
        </p:txBody>
      </p:sp>
      <p:sp>
        <p:nvSpPr>
          <p:cNvPr id="6" name="Text 3"/>
          <p:cNvSpPr/>
          <p:nvPr/>
        </p:nvSpPr>
        <p:spPr>
          <a:xfrm>
            <a:off x="6675001" y="3118128"/>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443728"/>
                </a:solidFill>
                <a:latin typeface="Open Sans" pitchFamily="34" charset="0"/>
                <a:ea typeface="Open Sans" pitchFamily="34" charset="-122"/>
                <a:cs typeface="Open Sans" pitchFamily="34" charset="-120"/>
              </a:rPr>
              <a:t>Expectant Parents:</a:t>
            </a:r>
            <a:r>
              <a:rPr lang="en-US" sz="1750" dirty="0">
                <a:solidFill>
                  <a:srgbClr val="443728"/>
                </a:solidFill>
                <a:latin typeface="Open Sans" pitchFamily="34" charset="0"/>
                <a:ea typeface="Open Sans" pitchFamily="34" charset="-122"/>
                <a:cs typeface="Open Sans" pitchFamily="34" charset="-120"/>
              </a:rPr>
              <a:t> Seeking guidance on </a:t>
            </a:r>
            <a:r>
              <a:rPr lang="en-US" sz="1750" i="1" dirty="0">
                <a:solidFill>
                  <a:srgbClr val="443728"/>
                </a:solidFill>
                <a:latin typeface="Open Sans" pitchFamily="34" charset="0"/>
                <a:ea typeface="Open Sans" pitchFamily="34" charset="-122"/>
                <a:cs typeface="Open Sans" pitchFamily="34" charset="-120"/>
              </a:rPr>
              <a:t>prenatal care, fetal development, childbirth preparation, and early parenting</a:t>
            </a:r>
            <a:r>
              <a:rPr lang="en-US" sz="1750" dirty="0">
                <a:solidFill>
                  <a:srgbClr val="443728"/>
                </a:solidFill>
                <a:latin typeface="Open Sans" pitchFamily="34" charset="0"/>
                <a:ea typeface="Open Sans" pitchFamily="34" charset="-122"/>
                <a:cs typeface="Open Sans" pitchFamily="34" charset="-120"/>
              </a:rPr>
              <a:t>.</a:t>
            </a:r>
            <a:endParaRPr lang="en-US" sz="1750" dirty="0"/>
          </a:p>
        </p:txBody>
      </p:sp>
      <p:sp>
        <p:nvSpPr>
          <p:cNvPr id="7" name="Text 4"/>
          <p:cNvSpPr/>
          <p:nvPr/>
        </p:nvSpPr>
        <p:spPr>
          <a:xfrm>
            <a:off x="6675001" y="3917752"/>
            <a:ext cx="7122200"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443728"/>
                </a:solidFill>
                <a:latin typeface="Open Sans" pitchFamily="34" charset="0"/>
                <a:ea typeface="Open Sans" pitchFamily="34" charset="-122"/>
                <a:cs typeface="Open Sans" pitchFamily="34" charset="-120"/>
              </a:rPr>
              <a:t>New Mothers:</a:t>
            </a:r>
            <a:r>
              <a:rPr lang="en-US" sz="1750" dirty="0">
                <a:solidFill>
                  <a:srgbClr val="443728"/>
                </a:solidFill>
                <a:latin typeface="Open Sans" pitchFamily="34" charset="0"/>
                <a:ea typeface="Open Sans" pitchFamily="34" charset="-122"/>
                <a:cs typeface="Open Sans" pitchFamily="34" charset="-120"/>
              </a:rPr>
              <a:t> Needing assistance with </a:t>
            </a:r>
            <a:r>
              <a:rPr lang="en-US" sz="1750" i="1" dirty="0">
                <a:solidFill>
                  <a:srgbClr val="443728"/>
                </a:solidFill>
                <a:latin typeface="Open Sans" pitchFamily="34" charset="0"/>
                <a:ea typeface="Open Sans" pitchFamily="34" charset="-122"/>
                <a:cs typeface="Open Sans" pitchFamily="34" charset="-120"/>
              </a:rPr>
              <a:t>recovery, breastfeeding, newborn care, sleep deprivation, and emotional support</a:t>
            </a:r>
            <a:r>
              <a:rPr lang="en-US" sz="1750" dirty="0">
                <a:solidFill>
                  <a:srgbClr val="443728"/>
                </a:solidFill>
                <a:latin typeface="Open Sans" pitchFamily="34" charset="0"/>
                <a:ea typeface="Open Sans" pitchFamily="34" charset="-122"/>
                <a:cs typeface="Open Sans" pitchFamily="34" charset="-120"/>
              </a:rPr>
              <a:t> during the postpartum period.</a:t>
            </a:r>
            <a:endParaRPr lang="en-US" sz="1750" dirty="0"/>
          </a:p>
        </p:txBody>
      </p:sp>
      <p:sp>
        <p:nvSpPr>
          <p:cNvPr id="8" name="Text 5"/>
          <p:cNvSpPr/>
          <p:nvPr/>
        </p:nvSpPr>
        <p:spPr>
          <a:xfrm>
            <a:off x="6675001" y="5072777"/>
            <a:ext cx="7122200"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443728"/>
                </a:solidFill>
                <a:latin typeface="Open Sans" pitchFamily="34" charset="0"/>
                <a:ea typeface="Open Sans" pitchFamily="34" charset="-122"/>
                <a:cs typeface="Open Sans" pitchFamily="34" charset="-120"/>
              </a:rPr>
              <a:t>Parents-to-Be with Limited Support:</a:t>
            </a:r>
            <a:r>
              <a:rPr lang="en-US" sz="1750" dirty="0">
                <a:solidFill>
                  <a:srgbClr val="443728"/>
                </a:solidFill>
                <a:latin typeface="Open Sans" pitchFamily="34" charset="0"/>
                <a:ea typeface="Open Sans" pitchFamily="34" charset="-122"/>
                <a:cs typeface="Open Sans" pitchFamily="34" charset="-120"/>
              </a:rPr>
              <a:t> Feeling </a:t>
            </a:r>
            <a:r>
              <a:rPr lang="en-US" sz="1750" i="1" dirty="0">
                <a:solidFill>
                  <a:srgbClr val="443728"/>
                </a:solidFill>
                <a:latin typeface="Open Sans" pitchFamily="34" charset="0"/>
                <a:ea typeface="Open Sans" pitchFamily="34" charset="-122"/>
                <a:cs typeface="Open Sans" pitchFamily="34" charset="-120"/>
              </a:rPr>
              <a:t>isolated and unsure</a:t>
            </a:r>
            <a:r>
              <a:rPr lang="en-US" sz="1750" dirty="0">
                <a:solidFill>
                  <a:srgbClr val="443728"/>
                </a:solidFill>
                <a:latin typeface="Open Sans" pitchFamily="34" charset="0"/>
                <a:ea typeface="Open Sans" pitchFamily="34" charset="-122"/>
                <a:cs typeface="Open Sans" pitchFamily="34" charset="-120"/>
              </a:rPr>
              <a:t> about where to find </a:t>
            </a:r>
            <a:r>
              <a:rPr lang="en-US" sz="1750" i="1" dirty="0">
                <a:solidFill>
                  <a:srgbClr val="443728"/>
                </a:solidFill>
                <a:latin typeface="Open Sans" pitchFamily="34" charset="0"/>
                <a:ea typeface="Open Sans" pitchFamily="34" charset="-122"/>
                <a:cs typeface="Open Sans" pitchFamily="34" charset="-120"/>
              </a:rPr>
              <a:t>reliable information and emotional support</a:t>
            </a:r>
            <a:r>
              <a:rPr lang="en-US" sz="1750" dirty="0">
                <a:solidFill>
                  <a:srgbClr val="443728"/>
                </a:solidFill>
                <a:latin typeface="Open Sans" pitchFamily="34" charset="0"/>
                <a:ea typeface="Open Sans" pitchFamily="34" charset="-122"/>
                <a:cs typeface="Open Sans" pitchFamily="34" charset="-120"/>
              </a:rPr>
              <a:t> during pregnancy and early parenthood.</a:t>
            </a:r>
            <a:endParaRPr lang="en-US" sz="1750" dirty="0"/>
          </a:p>
        </p:txBody>
      </p:sp>
      <p:pic>
        <p:nvPicPr>
          <p:cNvPr id="9" name="Recorded Sound">
            <a:hlinkClick r:id="" action="ppaction://media"/>
            <a:extLst>
              <a:ext uri="{FF2B5EF4-FFF2-40B4-BE49-F238E27FC236}">
                <a16:creationId xmlns:a16="http://schemas.microsoft.com/office/drawing/2014/main" id="{C2CA9423-00BC-453F-3152-D53DCC4E6CE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77392" y="7532624"/>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4161"/>
    </mc:Choice>
    <mc:Fallback>
      <p:transition spd="slow" advTm="44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16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2790908" y="-79513"/>
            <a:ext cx="18542442" cy="10345103"/>
          </a:xfrm>
          <a:prstGeom prst="rect">
            <a:avLst/>
          </a:prstGeom>
          <a:solidFill>
            <a:srgbClr val="FFFCFA"/>
          </a:solidFill>
          <a:ln/>
        </p:spPr>
        <p:txBody>
          <a:bodyPr/>
          <a:lstStyle/>
          <a:p>
            <a:endParaRPr lang="en-US"/>
          </a:p>
        </p:txBody>
      </p:sp>
      <p:sp>
        <p:nvSpPr>
          <p:cNvPr id="4" name="Text 2"/>
          <p:cNvSpPr/>
          <p:nvPr/>
        </p:nvSpPr>
        <p:spPr>
          <a:xfrm>
            <a:off x="3621167" y="427673"/>
            <a:ext cx="6524387" cy="486013"/>
          </a:xfrm>
          <a:prstGeom prst="rect">
            <a:avLst/>
          </a:prstGeom>
          <a:noFill/>
          <a:ln/>
        </p:spPr>
        <p:txBody>
          <a:bodyPr wrap="none" rtlCol="0" anchor="t"/>
          <a:lstStyle/>
          <a:p>
            <a:pPr marL="0" indent="0">
              <a:lnSpc>
                <a:spcPts val="3827"/>
              </a:lnSpc>
              <a:buNone/>
            </a:pPr>
            <a:r>
              <a:rPr lang="en-US" sz="3062" b="1">
                <a:solidFill>
                  <a:srgbClr val="443728"/>
                </a:solidFill>
                <a:latin typeface="Crimson Pro" pitchFamily="34" charset="0"/>
                <a:ea typeface="Crimson Pro" pitchFamily="34" charset="-122"/>
                <a:cs typeface="Crimson Pro" pitchFamily="34" charset="-120"/>
              </a:rPr>
              <a:t>Features And Functionality of Parent AI</a:t>
            </a:r>
            <a:endParaRPr lang="en-US" sz="3062"/>
          </a:p>
        </p:txBody>
      </p:sp>
      <p:sp>
        <p:nvSpPr>
          <p:cNvPr id="5" name="Text 3"/>
          <p:cNvSpPr/>
          <p:nvPr/>
        </p:nvSpPr>
        <p:spPr>
          <a:xfrm>
            <a:off x="3621167" y="1302425"/>
            <a:ext cx="3110746" cy="388858"/>
          </a:xfrm>
          <a:prstGeom prst="rect">
            <a:avLst/>
          </a:prstGeom>
          <a:noFill/>
          <a:ln/>
        </p:spPr>
        <p:txBody>
          <a:bodyPr wrap="none" rtlCol="0" anchor="t"/>
          <a:lstStyle/>
          <a:p>
            <a:pPr marL="0" indent="0">
              <a:lnSpc>
                <a:spcPts val="3062"/>
              </a:lnSpc>
              <a:buNone/>
            </a:pPr>
            <a:r>
              <a:rPr lang="en-US" sz="2449" b="1">
                <a:solidFill>
                  <a:srgbClr val="443728"/>
                </a:solidFill>
                <a:latin typeface="Crimson Pro" pitchFamily="34" charset="0"/>
                <a:ea typeface="Crimson Pro" pitchFamily="34" charset="-122"/>
                <a:cs typeface="Crimson Pro" pitchFamily="34" charset="-120"/>
              </a:rPr>
              <a:t>Parent Bot</a:t>
            </a:r>
            <a:endParaRPr lang="en-US" sz="2449"/>
          </a:p>
        </p:txBody>
      </p:sp>
      <p:sp>
        <p:nvSpPr>
          <p:cNvPr id="6" name="Text 4"/>
          <p:cNvSpPr/>
          <p:nvPr/>
        </p:nvSpPr>
        <p:spPr>
          <a:xfrm>
            <a:off x="3621167" y="1846778"/>
            <a:ext cx="3504367" cy="497443"/>
          </a:xfrm>
          <a:prstGeom prst="rect">
            <a:avLst/>
          </a:prstGeom>
          <a:noFill/>
          <a:ln/>
        </p:spPr>
        <p:txBody>
          <a:bodyPr wrap="square" rtlCol="0" anchor="t"/>
          <a:lstStyle/>
          <a:p>
            <a:pPr marL="0" indent="0">
              <a:lnSpc>
                <a:spcPts val="1960"/>
              </a:lnSpc>
              <a:buNone/>
            </a:pPr>
            <a:r>
              <a:rPr lang="en-US" sz="1225">
                <a:solidFill>
                  <a:srgbClr val="443728"/>
                </a:solidFill>
                <a:latin typeface="Open Sans" pitchFamily="34" charset="0"/>
                <a:ea typeface="Open Sans" pitchFamily="34" charset="-122"/>
                <a:cs typeface="Open Sans" pitchFamily="34" charset="-120"/>
              </a:rPr>
              <a:t>Personalized chatbot to guide expectant and new parents through their journey.</a:t>
            </a:r>
            <a:endParaRPr lang="en-US" sz="1225"/>
          </a:p>
        </p:txBody>
      </p:sp>
      <p:sp>
        <p:nvSpPr>
          <p:cNvPr id="7" name="Text 5"/>
          <p:cNvSpPr/>
          <p:nvPr/>
        </p:nvSpPr>
        <p:spPr>
          <a:xfrm>
            <a:off x="3621167" y="2484120"/>
            <a:ext cx="3504367" cy="497443"/>
          </a:xfrm>
          <a:prstGeom prst="rect">
            <a:avLst/>
          </a:prstGeom>
          <a:noFill/>
          <a:ln/>
        </p:spPr>
        <p:txBody>
          <a:bodyPr wrap="square" rtlCol="0" anchor="t"/>
          <a:lstStyle/>
          <a:p>
            <a:pPr marL="0" indent="0">
              <a:lnSpc>
                <a:spcPts val="1960"/>
              </a:lnSpc>
              <a:buNone/>
            </a:pPr>
            <a:r>
              <a:rPr lang="en-US" sz="1225">
                <a:solidFill>
                  <a:srgbClr val="443728"/>
                </a:solidFill>
                <a:latin typeface="Open Sans" pitchFamily="34" charset="0"/>
                <a:ea typeface="Open Sans" pitchFamily="34" charset="-122"/>
                <a:cs typeface="Open Sans" pitchFamily="34" charset="-120"/>
              </a:rPr>
              <a:t>Access trusted resources on pregnancy, childbirth, postpartum care, and parenting.</a:t>
            </a:r>
            <a:endParaRPr lang="en-US" sz="1225"/>
          </a:p>
        </p:txBody>
      </p:sp>
      <p:sp>
        <p:nvSpPr>
          <p:cNvPr id="8" name="Text 6"/>
          <p:cNvSpPr/>
          <p:nvPr/>
        </p:nvSpPr>
        <p:spPr>
          <a:xfrm>
            <a:off x="3621167" y="3121462"/>
            <a:ext cx="3504367" cy="497443"/>
          </a:xfrm>
          <a:prstGeom prst="rect">
            <a:avLst/>
          </a:prstGeom>
          <a:noFill/>
          <a:ln/>
        </p:spPr>
        <p:txBody>
          <a:bodyPr wrap="square" rtlCol="0" anchor="t"/>
          <a:lstStyle/>
          <a:p>
            <a:pPr marL="0" indent="0">
              <a:lnSpc>
                <a:spcPts val="1960"/>
              </a:lnSpc>
              <a:buNone/>
            </a:pPr>
            <a:r>
              <a:rPr lang="en-US" sz="1225">
                <a:solidFill>
                  <a:srgbClr val="443728"/>
                </a:solidFill>
                <a:latin typeface="Open Sans" pitchFamily="34" charset="0"/>
                <a:ea typeface="Open Sans" pitchFamily="34" charset="-122"/>
                <a:cs typeface="Open Sans" pitchFamily="34" charset="-120"/>
              </a:rPr>
              <a:t>Get answers to questions and receive tailored support on your unique needs.</a:t>
            </a:r>
            <a:endParaRPr lang="en-US" sz="1225"/>
          </a:p>
        </p:txBody>
      </p:sp>
      <p:pic>
        <p:nvPicPr>
          <p:cNvPr id="9" name="Image 0" descr="preencoded.png"/>
          <p:cNvPicPr>
            <a:picLocks noChangeAspect="1"/>
          </p:cNvPicPr>
          <p:nvPr/>
        </p:nvPicPr>
        <p:blipFill>
          <a:blip r:embed="rId5"/>
          <a:stretch>
            <a:fillRect/>
          </a:stretch>
        </p:blipFill>
        <p:spPr>
          <a:xfrm>
            <a:off x="8541101" y="1164910"/>
            <a:ext cx="3504367" cy="3030161"/>
          </a:xfrm>
          <a:prstGeom prst="rect">
            <a:avLst/>
          </a:prstGeom>
        </p:spPr>
      </p:pic>
      <p:sp>
        <p:nvSpPr>
          <p:cNvPr id="10" name="Text 7"/>
          <p:cNvSpPr/>
          <p:nvPr/>
        </p:nvSpPr>
        <p:spPr>
          <a:xfrm>
            <a:off x="3621167" y="5440442"/>
            <a:ext cx="3110746" cy="497443"/>
          </a:xfrm>
          <a:prstGeom prst="rect">
            <a:avLst/>
          </a:prstGeom>
          <a:noFill/>
          <a:ln/>
        </p:spPr>
        <p:txBody>
          <a:bodyPr wrap="none" rtlCol="0" anchor="t"/>
          <a:lstStyle/>
          <a:p>
            <a:pPr marL="0" indent="0">
              <a:lnSpc>
                <a:spcPts val="3062"/>
              </a:lnSpc>
              <a:buNone/>
            </a:pPr>
            <a:r>
              <a:rPr lang="en-US" sz="2449" b="1">
                <a:solidFill>
                  <a:srgbClr val="443728"/>
                </a:solidFill>
                <a:latin typeface="Crimson Pro" pitchFamily="34" charset="0"/>
                <a:ea typeface="Crimson Pro" pitchFamily="34" charset="-122"/>
                <a:cs typeface="Crimson Pro" pitchFamily="34" charset="-120"/>
              </a:rPr>
              <a:t>Booking Appointments</a:t>
            </a:r>
            <a:endParaRPr lang="en-US" sz="2449"/>
          </a:p>
        </p:txBody>
      </p:sp>
      <p:sp>
        <p:nvSpPr>
          <p:cNvPr id="11" name="Text 8"/>
          <p:cNvSpPr/>
          <p:nvPr/>
        </p:nvSpPr>
        <p:spPr>
          <a:xfrm>
            <a:off x="3621167" y="6194066"/>
            <a:ext cx="3504367" cy="1671441"/>
          </a:xfrm>
          <a:prstGeom prst="rect">
            <a:avLst/>
          </a:prstGeom>
          <a:noFill/>
          <a:ln/>
        </p:spPr>
        <p:txBody>
          <a:bodyPr wrap="square" rtlCol="0" anchor="t"/>
          <a:lstStyle/>
          <a:p>
            <a:pPr marL="0" indent="0">
              <a:lnSpc>
                <a:spcPts val="1960"/>
              </a:lnSpc>
              <a:buNone/>
            </a:pPr>
            <a:r>
              <a:rPr lang="en-US" sz="1225">
                <a:solidFill>
                  <a:srgbClr val="443728"/>
                </a:solidFill>
                <a:latin typeface="Open Sans" pitchFamily="34" charset="0"/>
                <a:ea typeface="Open Sans" pitchFamily="34" charset="-122"/>
                <a:cs typeface="Open Sans" pitchFamily="34" charset="-120"/>
              </a:rPr>
              <a:t>Seamlessly schedule appointments with healthcare providers and specialists.</a:t>
            </a:r>
            <a:endParaRPr lang="en-US" sz="1225"/>
          </a:p>
        </p:txBody>
      </p:sp>
      <p:sp>
        <p:nvSpPr>
          <p:cNvPr id="12" name="Text 9"/>
          <p:cNvSpPr/>
          <p:nvPr/>
        </p:nvSpPr>
        <p:spPr>
          <a:xfrm>
            <a:off x="3621167" y="7021003"/>
            <a:ext cx="3504367" cy="1481846"/>
          </a:xfrm>
          <a:prstGeom prst="rect">
            <a:avLst/>
          </a:prstGeom>
          <a:noFill/>
          <a:ln/>
        </p:spPr>
        <p:txBody>
          <a:bodyPr wrap="square" rtlCol="0" anchor="t"/>
          <a:lstStyle/>
          <a:p>
            <a:pPr marL="0" indent="0">
              <a:lnSpc>
                <a:spcPts val="1960"/>
              </a:lnSpc>
              <a:buNone/>
            </a:pPr>
            <a:r>
              <a:rPr lang="en-US" sz="1225">
                <a:solidFill>
                  <a:srgbClr val="443728"/>
                </a:solidFill>
                <a:latin typeface="Open Sans" pitchFamily="34" charset="0"/>
                <a:ea typeface="Open Sans" pitchFamily="34" charset="-122"/>
                <a:cs typeface="Open Sans" pitchFamily="34" charset="-120"/>
              </a:rPr>
              <a:t>Integrate with calendars to view availability and book conveniently.</a:t>
            </a:r>
            <a:endParaRPr lang="en-US" sz="1225"/>
          </a:p>
        </p:txBody>
      </p:sp>
      <p:sp>
        <p:nvSpPr>
          <p:cNvPr id="13" name="Text 10"/>
          <p:cNvSpPr/>
          <p:nvPr/>
        </p:nvSpPr>
        <p:spPr>
          <a:xfrm>
            <a:off x="3681454" y="7813951"/>
            <a:ext cx="3444080" cy="1326239"/>
          </a:xfrm>
          <a:prstGeom prst="rect">
            <a:avLst/>
          </a:prstGeom>
          <a:noFill/>
          <a:ln/>
        </p:spPr>
        <p:txBody>
          <a:bodyPr wrap="square" rtlCol="0" anchor="t"/>
          <a:lstStyle/>
          <a:p>
            <a:pPr marL="0" indent="0">
              <a:lnSpc>
                <a:spcPts val="1960"/>
              </a:lnSpc>
              <a:buNone/>
            </a:pPr>
            <a:r>
              <a:rPr lang="en-US" sz="1225">
                <a:solidFill>
                  <a:srgbClr val="443728"/>
                </a:solidFill>
                <a:latin typeface="Open Sans" pitchFamily="34" charset="0"/>
                <a:ea typeface="Open Sans" pitchFamily="34" charset="-122"/>
                <a:cs typeface="Open Sans" pitchFamily="34" charset="-120"/>
              </a:rPr>
              <a:t>Customize preferences for appointment types, locations, and healthcare providers.</a:t>
            </a:r>
            <a:endParaRPr lang="en-US" sz="1225"/>
          </a:p>
        </p:txBody>
      </p:sp>
      <p:sp>
        <p:nvSpPr>
          <p:cNvPr id="14" name="Text 11"/>
          <p:cNvSpPr/>
          <p:nvPr/>
        </p:nvSpPr>
        <p:spPr>
          <a:xfrm>
            <a:off x="3651310" y="8618339"/>
            <a:ext cx="3504367" cy="497443"/>
          </a:xfrm>
          <a:prstGeom prst="rect">
            <a:avLst/>
          </a:prstGeom>
          <a:noFill/>
          <a:ln/>
        </p:spPr>
        <p:txBody>
          <a:bodyPr wrap="square" rtlCol="0" anchor="t"/>
          <a:lstStyle/>
          <a:p>
            <a:pPr marL="0" indent="0">
              <a:lnSpc>
                <a:spcPts val="1960"/>
              </a:lnSpc>
              <a:buNone/>
            </a:pPr>
            <a:r>
              <a:rPr lang="en-US" sz="1225">
                <a:solidFill>
                  <a:srgbClr val="443728"/>
                </a:solidFill>
                <a:latin typeface="Open Sans" pitchFamily="34" charset="0"/>
                <a:ea typeface="Open Sans" pitchFamily="34" charset="-122"/>
                <a:cs typeface="Open Sans" pitchFamily="34" charset="-120"/>
              </a:rPr>
              <a:t>Receive reminders to ensure you never miss an important prenatal or postpartum visit.</a:t>
            </a:r>
            <a:endParaRPr lang="en-US" sz="1225"/>
          </a:p>
        </p:txBody>
      </p:sp>
      <p:pic>
        <p:nvPicPr>
          <p:cNvPr id="15" name="Image 1" descr="preencoded.png"/>
          <p:cNvPicPr>
            <a:picLocks noChangeAspect="1"/>
          </p:cNvPicPr>
          <p:nvPr/>
        </p:nvPicPr>
        <p:blipFill>
          <a:blip r:embed="rId6"/>
          <a:stretch>
            <a:fillRect/>
          </a:stretch>
        </p:blipFill>
        <p:spPr>
          <a:xfrm>
            <a:off x="8665190" y="5359981"/>
            <a:ext cx="3504367" cy="2803446"/>
          </a:xfrm>
          <a:prstGeom prst="rect">
            <a:avLst/>
          </a:prstGeom>
        </p:spPr>
      </p:pic>
      <p:pic>
        <p:nvPicPr>
          <p:cNvPr id="16" name="Recorded Sound">
            <a:hlinkClick r:id="" action="ppaction://media"/>
            <a:extLst>
              <a:ext uri="{FF2B5EF4-FFF2-40B4-BE49-F238E27FC236}">
                <a16:creationId xmlns:a16="http://schemas.microsoft.com/office/drawing/2014/main" id="{723343F5-2A79-20FD-E4A1-CA7584D3840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4528800" y="8415139"/>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5674"/>
    </mc:Choice>
    <mc:Fallback>
      <p:transition spd="slow" advTm="135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5674"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sp>
        <p:nvSpPr>
          <p:cNvPr id="4" name="Text 2"/>
          <p:cNvSpPr/>
          <p:nvPr/>
        </p:nvSpPr>
        <p:spPr>
          <a:xfrm>
            <a:off x="2037993" y="772954"/>
            <a:ext cx="8205668" cy="694373"/>
          </a:xfrm>
          <a:prstGeom prst="rect">
            <a:avLst/>
          </a:prstGeom>
          <a:noFill/>
          <a:ln/>
        </p:spPr>
        <p:txBody>
          <a:bodyPr wrap="none" rtlCol="0" anchor="t"/>
          <a:lstStyle/>
          <a:p>
            <a:pPr marL="0" indent="0">
              <a:lnSpc>
                <a:spcPts val="5468"/>
              </a:lnSpc>
              <a:buNone/>
            </a:pPr>
            <a:r>
              <a:rPr lang="en-US" sz="4374" b="1">
                <a:solidFill>
                  <a:srgbClr val="443728"/>
                </a:solidFill>
                <a:latin typeface="Crimson Pro" pitchFamily="34" charset="0"/>
                <a:ea typeface="Crimson Pro" pitchFamily="34" charset="-122"/>
                <a:cs typeface="Crimson Pro" pitchFamily="34" charset="-120"/>
              </a:rPr>
              <a:t>Technology Stack and Frameworks</a:t>
            </a:r>
            <a:endParaRPr lang="en-US" sz="4374"/>
          </a:p>
        </p:txBody>
      </p:sp>
      <p:sp>
        <p:nvSpPr>
          <p:cNvPr id="5" name="Text 3"/>
          <p:cNvSpPr/>
          <p:nvPr/>
        </p:nvSpPr>
        <p:spPr>
          <a:xfrm>
            <a:off x="2037993" y="2022753"/>
            <a:ext cx="2232065" cy="347186"/>
          </a:xfrm>
          <a:prstGeom prst="rect">
            <a:avLst/>
          </a:prstGeom>
          <a:noFill/>
          <a:ln/>
        </p:spPr>
        <p:txBody>
          <a:bodyPr wrap="none" rtlCol="0" anchor="t"/>
          <a:lstStyle/>
          <a:p>
            <a:pPr marL="0" indent="0">
              <a:lnSpc>
                <a:spcPts val="2734"/>
              </a:lnSpc>
              <a:buNone/>
            </a:pPr>
            <a:r>
              <a:rPr lang="en-US" sz="2187" b="1">
                <a:solidFill>
                  <a:srgbClr val="443728"/>
                </a:solidFill>
                <a:latin typeface="Crimson Pro" pitchFamily="34" charset="0"/>
                <a:ea typeface="Crimson Pro" pitchFamily="34" charset="-122"/>
                <a:cs typeface="Crimson Pro" pitchFamily="34" charset="-120"/>
              </a:rPr>
              <a:t>AI Foundations</a:t>
            </a:r>
            <a:endParaRPr lang="en-US" sz="2187"/>
          </a:p>
        </p:txBody>
      </p:sp>
      <p:sp>
        <p:nvSpPr>
          <p:cNvPr id="6" name="Text 4"/>
          <p:cNvSpPr/>
          <p:nvPr/>
        </p:nvSpPr>
        <p:spPr>
          <a:xfrm>
            <a:off x="2037993" y="2592110"/>
            <a:ext cx="2438591" cy="1820864"/>
          </a:xfrm>
          <a:prstGeom prst="rect">
            <a:avLst/>
          </a:prstGeom>
          <a:noFill/>
          <a:ln/>
        </p:spPr>
        <p:txBody>
          <a:bodyPr wrap="squar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Leveraging advanced chatbot frameworks like Rasa and DialogFlow</a:t>
            </a:r>
            <a:endParaRPr lang="en-US" sz="1750"/>
          </a:p>
        </p:txBody>
      </p:sp>
      <p:sp>
        <p:nvSpPr>
          <p:cNvPr id="7" name="Text 5"/>
          <p:cNvSpPr/>
          <p:nvPr/>
        </p:nvSpPr>
        <p:spPr>
          <a:xfrm>
            <a:off x="2037993" y="4213622"/>
            <a:ext cx="2438591" cy="2322350"/>
          </a:xfrm>
          <a:prstGeom prst="rect">
            <a:avLst/>
          </a:prstGeom>
          <a:noFill/>
          <a:ln/>
        </p:spPr>
        <p:txBody>
          <a:bodyPr wrap="square" rtlCol="0" anchor="t"/>
          <a:lstStyle/>
          <a:p>
            <a:pPr marL="0" indent="0">
              <a:lnSpc>
                <a:spcPts val="2799"/>
              </a:lnSpc>
              <a:buNone/>
            </a:pPr>
            <a:endParaRPr lang="en-US" sz="1750">
              <a:solidFill>
                <a:srgbClr val="443728"/>
              </a:solidFill>
              <a:latin typeface="Open Sans" pitchFamily="34" charset="0"/>
              <a:ea typeface="Open Sans" pitchFamily="34" charset="-122"/>
              <a:cs typeface="Open Sans" pitchFamily="34" charset="-120"/>
            </a:endParaRPr>
          </a:p>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Harnessing powerful NLP models such as BERT, GPT, and RoBERTa</a:t>
            </a:r>
            <a:endParaRPr lang="en-US" sz="1750"/>
          </a:p>
        </p:txBody>
      </p:sp>
      <p:sp>
        <p:nvSpPr>
          <p:cNvPr id="8" name="Text 6"/>
          <p:cNvSpPr/>
          <p:nvPr/>
        </p:nvSpPr>
        <p:spPr>
          <a:xfrm>
            <a:off x="2037993" y="5835133"/>
            <a:ext cx="2367030" cy="2219537"/>
          </a:xfrm>
          <a:prstGeom prst="rect">
            <a:avLst/>
          </a:prstGeom>
          <a:noFill/>
          <a:ln/>
        </p:spPr>
        <p:txBody>
          <a:bodyPr wrap="square" rtlCol="0" anchor="t"/>
          <a:lstStyle/>
          <a:p>
            <a:pPr marL="0" indent="0">
              <a:lnSpc>
                <a:spcPts val="2799"/>
              </a:lnSpc>
              <a:buNone/>
            </a:pPr>
            <a:endParaRPr lang="en-US" sz="1750">
              <a:solidFill>
                <a:srgbClr val="443728"/>
              </a:solidFill>
              <a:latin typeface="Open Sans" pitchFamily="34" charset="0"/>
              <a:ea typeface="Open Sans" pitchFamily="34" charset="-122"/>
              <a:cs typeface="Open Sans" pitchFamily="34" charset="-120"/>
            </a:endParaRPr>
          </a:p>
          <a:p>
            <a:pPr marL="0" indent="0">
              <a:lnSpc>
                <a:spcPts val="2799"/>
              </a:lnSpc>
              <a:buNone/>
            </a:pPr>
            <a:endParaRPr lang="en-US" sz="1750">
              <a:solidFill>
                <a:srgbClr val="443728"/>
              </a:solidFill>
              <a:latin typeface="Open Sans" pitchFamily="34" charset="0"/>
              <a:ea typeface="Open Sans" pitchFamily="34" charset="-122"/>
              <a:cs typeface="Open Sans" pitchFamily="34" charset="-120"/>
            </a:endParaRPr>
          </a:p>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Building upon the capabilities of PyTorch deep learning framework</a:t>
            </a:r>
            <a:endParaRPr lang="en-US" sz="1750"/>
          </a:p>
        </p:txBody>
      </p:sp>
      <p:sp>
        <p:nvSpPr>
          <p:cNvPr id="9" name="Text 7"/>
          <p:cNvSpPr/>
          <p:nvPr/>
        </p:nvSpPr>
        <p:spPr>
          <a:xfrm>
            <a:off x="4819650" y="2022753"/>
            <a:ext cx="2232065" cy="347186"/>
          </a:xfrm>
          <a:prstGeom prst="rect">
            <a:avLst/>
          </a:prstGeom>
          <a:noFill/>
          <a:ln/>
        </p:spPr>
        <p:txBody>
          <a:bodyPr wrap="none" rtlCol="0" anchor="t"/>
          <a:lstStyle/>
          <a:p>
            <a:pPr marL="0" indent="0">
              <a:lnSpc>
                <a:spcPts val="2734"/>
              </a:lnSpc>
              <a:buNone/>
            </a:pPr>
            <a:r>
              <a:rPr lang="en-US" sz="2187" b="1">
                <a:solidFill>
                  <a:srgbClr val="443728"/>
                </a:solidFill>
                <a:latin typeface="Crimson Pro" pitchFamily="34" charset="0"/>
                <a:ea typeface="Crimson Pro" pitchFamily="34" charset="-122"/>
                <a:cs typeface="Crimson Pro" pitchFamily="34" charset="-120"/>
              </a:rPr>
              <a:t>Frontend Mastery</a:t>
            </a:r>
            <a:endParaRPr lang="en-US" sz="2187"/>
          </a:p>
        </p:txBody>
      </p:sp>
      <p:sp>
        <p:nvSpPr>
          <p:cNvPr id="10" name="Text 8"/>
          <p:cNvSpPr/>
          <p:nvPr/>
        </p:nvSpPr>
        <p:spPr>
          <a:xfrm>
            <a:off x="4819650" y="2592110"/>
            <a:ext cx="2232065" cy="1066205"/>
          </a:xfrm>
          <a:prstGeom prst="rect">
            <a:avLst/>
          </a:prstGeom>
          <a:noFill/>
          <a:ln/>
        </p:spPr>
        <p:txBody>
          <a:bodyPr wrap="squar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Crafting intuitive user experiences with React.js</a:t>
            </a:r>
            <a:endParaRPr lang="en-US" sz="1750"/>
          </a:p>
        </p:txBody>
      </p:sp>
      <p:sp>
        <p:nvSpPr>
          <p:cNvPr id="11" name="Text 9"/>
          <p:cNvSpPr/>
          <p:nvPr/>
        </p:nvSpPr>
        <p:spPr>
          <a:xfrm>
            <a:off x="4819650" y="3858220"/>
            <a:ext cx="2232065" cy="1066205"/>
          </a:xfrm>
          <a:prstGeom prst="rect">
            <a:avLst/>
          </a:prstGeom>
          <a:noFill/>
          <a:ln/>
        </p:spPr>
        <p:txBody>
          <a:bodyPr wrap="squar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Combining the power of HTML, CSS, and JavaScript</a:t>
            </a:r>
            <a:endParaRPr lang="en-US" sz="1750"/>
          </a:p>
        </p:txBody>
      </p:sp>
      <p:sp>
        <p:nvSpPr>
          <p:cNvPr id="12" name="Text 10"/>
          <p:cNvSpPr/>
          <p:nvPr/>
        </p:nvSpPr>
        <p:spPr>
          <a:xfrm>
            <a:off x="7601307" y="2022753"/>
            <a:ext cx="2232065" cy="347186"/>
          </a:xfrm>
          <a:prstGeom prst="rect">
            <a:avLst/>
          </a:prstGeom>
          <a:noFill/>
          <a:ln/>
        </p:spPr>
        <p:txBody>
          <a:bodyPr wrap="none" rtlCol="0" anchor="t"/>
          <a:lstStyle/>
          <a:p>
            <a:pPr marL="0" indent="0">
              <a:lnSpc>
                <a:spcPts val="2734"/>
              </a:lnSpc>
              <a:buNone/>
            </a:pPr>
            <a:r>
              <a:rPr lang="en-US" sz="2187" b="1">
                <a:solidFill>
                  <a:srgbClr val="443728"/>
                </a:solidFill>
                <a:latin typeface="Crimson Pro" pitchFamily="34" charset="0"/>
                <a:ea typeface="Crimson Pro" pitchFamily="34" charset="-122"/>
                <a:cs typeface="Crimson Pro" pitchFamily="34" charset="-120"/>
              </a:rPr>
              <a:t>Robust Backend</a:t>
            </a:r>
            <a:endParaRPr lang="en-US" sz="2187"/>
          </a:p>
        </p:txBody>
      </p:sp>
      <p:sp>
        <p:nvSpPr>
          <p:cNvPr id="13" name="Text 11"/>
          <p:cNvSpPr/>
          <p:nvPr/>
        </p:nvSpPr>
        <p:spPr>
          <a:xfrm>
            <a:off x="7601307" y="2592110"/>
            <a:ext cx="2232065" cy="1421606"/>
          </a:xfrm>
          <a:prstGeom prst="rect">
            <a:avLst/>
          </a:prstGeom>
          <a:noFill/>
          <a:ln/>
        </p:spPr>
        <p:txBody>
          <a:bodyPr wrap="squar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Leveraging Node.js and Socket.io for seamless real-time interactions</a:t>
            </a:r>
            <a:endParaRPr lang="en-US" sz="1750"/>
          </a:p>
        </p:txBody>
      </p:sp>
      <p:sp>
        <p:nvSpPr>
          <p:cNvPr id="14" name="Text 12"/>
          <p:cNvSpPr/>
          <p:nvPr/>
        </p:nvSpPr>
        <p:spPr>
          <a:xfrm>
            <a:off x="7601307" y="4213622"/>
            <a:ext cx="2232065" cy="1421606"/>
          </a:xfrm>
          <a:prstGeom prst="rect">
            <a:avLst/>
          </a:prstGeom>
          <a:noFill/>
          <a:ln/>
        </p:spPr>
        <p:txBody>
          <a:bodyPr wrap="squar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Utilizing MongoDB and Mongoose.js for secure data management</a:t>
            </a:r>
            <a:endParaRPr lang="en-US" sz="1750"/>
          </a:p>
        </p:txBody>
      </p:sp>
      <p:sp>
        <p:nvSpPr>
          <p:cNvPr id="15" name="Text 13"/>
          <p:cNvSpPr/>
          <p:nvPr/>
        </p:nvSpPr>
        <p:spPr>
          <a:xfrm>
            <a:off x="10382964" y="2022753"/>
            <a:ext cx="2232065" cy="347186"/>
          </a:xfrm>
          <a:prstGeom prst="rect">
            <a:avLst/>
          </a:prstGeom>
          <a:noFill/>
          <a:ln/>
        </p:spPr>
        <p:txBody>
          <a:bodyPr wrap="none" rtlCol="0" anchor="t"/>
          <a:lstStyle/>
          <a:p>
            <a:pPr marL="0" indent="0">
              <a:lnSpc>
                <a:spcPts val="2734"/>
              </a:lnSpc>
              <a:buNone/>
            </a:pPr>
            <a:r>
              <a:rPr lang="en-US" sz="2187" b="1">
                <a:solidFill>
                  <a:srgbClr val="443728"/>
                </a:solidFill>
                <a:latin typeface="Crimson Pro" pitchFamily="34" charset="0"/>
                <a:ea typeface="Crimson Pro" pitchFamily="34" charset="-122"/>
                <a:cs typeface="Crimson Pro" pitchFamily="34" charset="-120"/>
              </a:rPr>
              <a:t>Additional Tools</a:t>
            </a:r>
            <a:endParaRPr lang="en-US" sz="2187"/>
          </a:p>
        </p:txBody>
      </p:sp>
      <p:sp>
        <p:nvSpPr>
          <p:cNvPr id="16" name="Text 14"/>
          <p:cNvSpPr/>
          <p:nvPr/>
        </p:nvSpPr>
        <p:spPr>
          <a:xfrm>
            <a:off x="10382964" y="2592110"/>
            <a:ext cx="2232065" cy="1421606"/>
          </a:xfrm>
          <a:prstGeom prst="rect">
            <a:avLst/>
          </a:prstGeom>
          <a:noFill/>
          <a:ln/>
        </p:spPr>
        <p:txBody>
          <a:bodyPr wrap="squar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Implementing JWT for robust authentication and authorization</a:t>
            </a:r>
            <a:endParaRPr lang="en-US" sz="1750"/>
          </a:p>
        </p:txBody>
      </p:sp>
      <p:sp>
        <p:nvSpPr>
          <p:cNvPr id="17" name="Text 15"/>
          <p:cNvSpPr/>
          <p:nvPr/>
        </p:nvSpPr>
        <p:spPr>
          <a:xfrm>
            <a:off x="10382964" y="4213622"/>
            <a:ext cx="2232065" cy="1421606"/>
          </a:xfrm>
          <a:prstGeom prst="rect">
            <a:avLst/>
          </a:prstGeom>
          <a:noFill/>
          <a:ln/>
        </p:spPr>
        <p:txBody>
          <a:bodyPr wrap="squar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Integrating WebRTC for high-quality video conferencing capabilities</a:t>
            </a:r>
            <a:endParaRPr lang="en-US" sz="1750"/>
          </a:p>
        </p:txBody>
      </p:sp>
      <p:pic>
        <p:nvPicPr>
          <p:cNvPr id="18" name="Recorded Sound">
            <a:hlinkClick r:id="" action="ppaction://media"/>
            <a:extLst>
              <a:ext uri="{FF2B5EF4-FFF2-40B4-BE49-F238E27FC236}">
                <a16:creationId xmlns:a16="http://schemas.microsoft.com/office/drawing/2014/main" id="{867D149D-ADB8-20DB-80B5-FEB7C257DA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908006" y="7792203"/>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9302"/>
    </mc:Choice>
    <mc:Fallback>
      <p:transition spd="slow" advTm="89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302"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sp>
        <p:nvSpPr>
          <p:cNvPr id="4" name="Text 2"/>
          <p:cNvSpPr/>
          <p:nvPr/>
        </p:nvSpPr>
        <p:spPr>
          <a:xfrm>
            <a:off x="2037993" y="1415534"/>
            <a:ext cx="10554414" cy="1388745"/>
          </a:xfrm>
          <a:prstGeom prst="rect">
            <a:avLst/>
          </a:prstGeom>
          <a:noFill/>
          <a:ln/>
        </p:spPr>
        <p:txBody>
          <a:bodyPr wrap="square" rtlCol="0" anchor="t"/>
          <a:lstStyle/>
          <a:p>
            <a:pPr marL="0" indent="0">
              <a:lnSpc>
                <a:spcPts val="5468"/>
              </a:lnSpc>
              <a:buNone/>
            </a:pPr>
            <a:r>
              <a:rPr lang="en-US" sz="4374" b="1">
                <a:solidFill>
                  <a:srgbClr val="443728"/>
                </a:solidFill>
                <a:latin typeface="Crimson Pro" pitchFamily="34" charset="0"/>
                <a:ea typeface="Crimson Pro" pitchFamily="34" charset="-122"/>
                <a:cs typeface="Crimson Pro" pitchFamily="34" charset="-120"/>
              </a:rPr>
              <a:t>Ensuring App Security:</a:t>
            </a:r>
            <a:endParaRPr lang="en-US" sz="4374"/>
          </a:p>
        </p:txBody>
      </p:sp>
      <p:sp>
        <p:nvSpPr>
          <p:cNvPr id="5" name="Shape 3"/>
          <p:cNvSpPr/>
          <p:nvPr/>
        </p:nvSpPr>
        <p:spPr>
          <a:xfrm>
            <a:off x="2166750" y="3529837"/>
            <a:ext cx="388739" cy="388739"/>
          </a:xfrm>
          <a:prstGeom prst="roundRect">
            <a:avLst>
              <a:gd name="adj" fmla="val 25722"/>
            </a:avLst>
          </a:prstGeom>
          <a:solidFill>
            <a:srgbClr val="EBE2E0"/>
          </a:solidFill>
          <a:ln w="7620">
            <a:solidFill>
              <a:srgbClr val="D1C8C6"/>
            </a:solidFill>
            <a:prstDash val="solid"/>
          </a:ln>
        </p:spPr>
        <p:txBody>
          <a:bodyPr/>
          <a:lstStyle/>
          <a:p>
            <a:endParaRPr lang="en-US"/>
          </a:p>
        </p:txBody>
      </p:sp>
      <p:sp>
        <p:nvSpPr>
          <p:cNvPr id="6" name="Text 4"/>
          <p:cNvSpPr/>
          <p:nvPr/>
        </p:nvSpPr>
        <p:spPr>
          <a:xfrm>
            <a:off x="2648903" y="3471627"/>
            <a:ext cx="2759154" cy="721279"/>
          </a:xfrm>
          <a:prstGeom prst="rect">
            <a:avLst/>
          </a:prstGeom>
          <a:noFill/>
          <a:ln/>
        </p:spPr>
        <p:txBody>
          <a:bodyPr wrap="square" rtlCol="0" anchor="t"/>
          <a:lstStyle/>
          <a:p>
            <a:pPr marL="0" indent="0">
              <a:lnSpc>
                <a:spcPts val="2734"/>
              </a:lnSpc>
              <a:buNone/>
            </a:pPr>
            <a:r>
              <a:rPr lang="en-US" sz="2187" b="1"/>
              <a:t>Advanced Security Measures</a:t>
            </a:r>
          </a:p>
        </p:txBody>
      </p:sp>
      <p:sp>
        <p:nvSpPr>
          <p:cNvPr id="7" name="Text 5"/>
          <p:cNvSpPr/>
          <p:nvPr/>
        </p:nvSpPr>
        <p:spPr>
          <a:xfrm>
            <a:off x="2648903" y="4326136"/>
            <a:ext cx="2759154" cy="2487811"/>
          </a:xfrm>
          <a:prstGeom prst="rect">
            <a:avLst/>
          </a:prstGeom>
          <a:noFill/>
          <a:ln/>
        </p:spPr>
        <p:txBody>
          <a:bodyPr wrap="square" rtlCol="0" anchor="t"/>
          <a:lstStyle/>
          <a:p>
            <a:pPr marL="0" indent="0">
              <a:lnSpc>
                <a:spcPts val="2799"/>
              </a:lnSpc>
              <a:buNone/>
            </a:pPr>
            <a:r>
              <a:rPr lang="en-US" sz="1600" b="0" i="0">
                <a:solidFill>
                  <a:srgbClr val="0D0D0D"/>
                </a:solidFill>
                <a:effectLst/>
                <a:highlight>
                  <a:srgbClr val="FFFFFF"/>
                </a:highlight>
                <a:latin typeface="Open Sans" panose="020B0606030504020204" pitchFamily="34" charset="0"/>
                <a:ea typeface="Open Sans" panose="020B0606030504020204" pitchFamily="34" charset="0"/>
                <a:cs typeface="Open Sans" panose="020B0606030504020204" pitchFamily="34" charset="0"/>
              </a:rPr>
              <a:t>We employ robust encryption and security protocols to safeguard your data from unauthorized access.</a:t>
            </a:r>
            <a:endParaRPr lang="en-US" sz="1750">
              <a:latin typeface="Open Sans" panose="020B0606030504020204" pitchFamily="34" charset="0"/>
              <a:ea typeface="Open Sans" panose="020B0606030504020204" pitchFamily="34" charset="0"/>
              <a:cs typeface="Open Sans" panose="020B0606030504020204" pitchFamily="34" charset="0"/>
            </a:endParaRPr>
          </a:p>
        </p:txBody>
      </p:sp>
      <p:sp>
        <p:nvSpPr>
          <p:cNvPr id="8" name="Shape 6"/>
          <p:cNvSpPr/>
          <p:nvPr/>
        </p:nvSpPr>
        <p:spPr>
          <a:xfrm>
            <a:off x="5769117" y="3555004"/>
            <a:ext cx="388739" cy="388739"/>
          </a:xfrm>
          <a:prstGeom prst="roundRect">
            <a:avLst>
              <a:gd name="adj" fmla="val 25722"/>
            </a:avLst>
          </a:prstGeom>
          <a:solidFill>
            <a:srgbClr val="EBE2E0"/>
          </a:solidFill>
          <a:ln w="7620">
            <a:solidFill>
              <a:srgbClr val="D1C8C6"/>
            </a:solidFill>
            <a:prstDash val="solid"/>
          </a:ln>
        </p:spPr>
        <p:txBody>
          <a:bodyPr/>
          <a:lstStyle/>
          <a:p>
            <a:endParaRPr lang="en-US"/>
          </a:p>
        </p:txBody>
      </p:sp>
      <p:sp>
        <p:nvSpPr>
          <p:cNvPr id="9" name="Text 7"/>
          <p:cNvSpPr/>
          <p:nvPr/>
        </p:nvSpPr>
        <p:spPr>
          <a:xfrm>
            <a:off x="6241137" y="3471628"/>
            <a:ext cx="2759154" cy="721278"/>
          </a:xfrm>
          <a:prstGeom prst="rect">
            <a:avLst/>
          </a:prstGeom>
          <a:noFill/>
          <a:ln/>
        </p:spPr>
        <p:txBody>
          <a:bodyPr wrap="none" rtlCol="0" anchor="t"/>
          <a:lstStyle/>
          <a:p>
            <a:pPr marL="0" indent="0">
              <a:lnSpc>
                <a:spcPts val="2734"/>
              </a:lnSpc>
              <a:buNone/>
            </a:pPr>
            <a:r>
              <a:rPr lang="en-US" sz="2187" b="1">
                <a:solidFill>
                  <a:srgbClr val="443728"/>
                </a:solidFill>
                <a:latin typeface="Crimson Pro" pitchFamily="34" charset="0"/>
                <a:ea typeface="Crimson Pro" pitchFamily="34" charset="-122"/>
              </a:rPr>
              <a:t>Compliance with Data </a:t>
            </a:r>
          </a:p>
          <a:p>
            <a:pPr marL="0" indent="0">
              <a:lnSpc>
                <a:spcPts val="2734"/>
              </a:lnSpc>
              <a:buNone/>
            </a:pPr>
            <a:r>
              <a:rPr lang="en-US" sz="2187" b="1">
                <a:solidFill>
                  <a:srgbClr val="443728"/>
                </a:solidFill>
                <a:latin typeface="Crimson Pro" pitchFamily="34" charset="0"/>
                <a:ea typeface="Crimson Pro" pitchFamily="34" charset="-122"/>
              </a:rPr>
              <a:t>Privacy Regulations</a:t>
            </a:r>
            <a:endParaRPr lang="en-US" sz="2187"/>
          </a:p>
        </p:txBody>
      </p:sp>
      <p:sp>
        <p:nvSpPr>
          <p:cNvPr id="10" name="Text 8"/>
          <p:cNvSpPr/>
          <p:nvPr/>
        </p:nvSpPr>
        <p:spPr>
          <a:xfrm>
            <a:off x="6241137" y="4383882"/>
            <a:ext cx="2759154" cy="2487811"/>
          </a:xfrm>
          <a:prstGeom prst="rect">
            <a:avLst/>
          </a:prstGeom>
          <a:noFill/>
          <a:ln/>
        </p:spPr>
        <p:txBody>
          <a:bodyPr wrap="square" rtlCol="0" anchor="t"/>
          <a:lstStyle/>
          <a:p>
            <a:r>
              <a:rPr lang="en-US" sz="1600" b="0" i="0">
                <a:solidFill>
                  <a:srgbClr val="0D0D0D"/>
                </a:solidFill>
                <a:effectLst/>
                <a:highlight>
                  <a:srgbClr val="FFFFFF"/>
                </a:highlight>
                <a:latin typeface="Open Sans" panose="020B0606030504020204" pitchFamily="34" charset="0"/>
                <a:ea typeface="Open Sans" panose="020B0606030504020204" pitchFamily="34" charset="0"/>
                <a:cs typeface="Open Sans" panose="020B0606030504020204" pitchFamily="34" charset="0"/>
              </a:rPr>
              <a:t>Our adherence to GDPR and HIPAA ensures that your personal information is handled with the utmost care and confidentiality.</a:t>
            </a:r>
          </a:p>
          <a:p>
            <a:endParaRPr lang="en-US" sz="1600" b="0" i="0">
              <a:solidFill>
                <a:srgbClr val="0D0D0D"/>
              </a:solidFill>
              <a:effectLst/>
              <a:highlight>
                <a:srgbClr val="FFFFFF"/>
              </a:highlight>
              <a:latin typeface="Open Sans" panose="020B0606030504020204" pitchFamily="34" charset="0"/>
              <a:ea typeface="Open Sans" panose="020B0606030504020204" pitchFamily="34" charset="0"/>
              <a:cs typeface="Open Sans" panose="020B0606030504020204" pitchFamily="34" charset="0"/>
            </a:endParaRPr>
          </a:p>
        </p:txBody>
      </p:sp>
      <p:sp>
        <p:nvSpPr>
          <p:cNvPr id="11" name="Shape 9"/>
          <p:cNvSpPr/>
          <p:nvPr/>
        </p:nvSpPr>
        <p:spPr>
          <a:xfrm>
            <a:off x="9444633" y="3498533"/>
            <a:ext cx="388739" cy="388739"/>
          </a:xfrm>
          <a:prstGeom prst="roundRect">
            <a:avLst>
              <a:gd name="adj" fmla="val 25722"/>
            </a:avLst>
          </a:prstGeom>
          <a:solidFill>
            <a:srgbClr val="EBE2E0"/>
          </a:solidFill>
          <a:ln w="7620">
            <a:solidFill>
              <a:srgbClr val="D1C8C6"/>
            </a:solidFill>
            <a:prstDash val="solid"/>
          </a:ln>
        </p:spPr>
        <p:txBody>
          <a:bodyPr/>
          <a:lstStyle/>
          <a:p>
            <a:endParaRPr lang="en-US"/>
          </a:p>
        </p:txBody>
      </p:sp>
      <p:sp>
        <p:nvSpPr>
          <p:cNvPr id="12" name="Text 10"/>
          <p:cNvSpPr/>
          <p:nvPr/>
        </p:nvSpPr>
        <p:spPr>
          <a:xfrm>
            <a:off x="10019228" y="3388733"/>
            <a:ext cx="2759154" cy="721280"/>
          </a:xfrm>
          <a:prstGeom prst="rect">
            <a:avLst/>
          </a:prstGeom>
          <a:noFill/>
          <a:ln/>
        </p:spPr>
        <p:txBody>
          <a:bodyPr wrap="none" rtlCol="0" anchor="t"/>
          <a:lstStyle/>
          <a:p>
            <a:pPr marL="0" indent="0">
              <a:lnSpc>
                <a:spcPts val="2734"/>
              </a:lnSpc>
              <a:buNone/>
            </a:pPr>
            <a:r>
              <a:rPr lang="en-US" sz="2187" b="1">
                <a:solidFill>
                  <a:srgbClr val="443728"/>
                </a:solidFill>
                <a:latin typeface="Crimson Pro" pitchFamily="34" charset="0"/>
                <a:ea typeface="Crimson Pro" pitchFamily="34" charset="-122"/>
              </a:rPr>
              <a:t>Continuous Monitoring </a:t>
            </a:r>
          </a:p>
          <a:p>
            <a:pPr marL="0" indent="0">
              <a:lnSpc>
                <a:spcPts val="2734"/>
              </a:lnSpc>
              <a:buNone/>
            </a:pPr>
            <a:r>
              <a:rPr lang="en-US" sz="2187" b="1">
                <a:solidFill>
                  <a:srgbClr val="443728"/>
                </a:solidFill>
                <a:latin typeface="Crimson Pro" pitchFamily="34" charset="0"/>
                <a:ea typeface="Crimson Pro" pitchFamily="34" charset="-122"/>
              </a:rPr>
              <a:t>and Updates</a:t>
            </a:r>
            <a:endParaRPr lang="en-US" sz="2187"/>
          </a:p>
        </p:txBody>
      </p:sp>
      <p:sp>
        <p:nvSpPr>
          <p:cNvPr id="13" name="Text 11"/>
          <p:cNvSpPr/>
          <p:nvPr/>
        </p:nvSpPr>
        <p:spPr>
          <a:xfrm>
            <a:off x="9833372" y="4383882"/>
            <a:ext cx="2759154" cy="1727477"/>
          </a:xfrm>
          <a:prstGeom prst="rect">
            <a:avLst/>
          </a:prstGeom>
          <a:noFill/>
          <a:ln/>
        </p:spPr>
        <p:txBody>
          <a:bodyPr wrap="square" rtlCol="0" anchor="t"/>
          <a:lstStyle/>
          <a:p>
            <a:pPr marL="0" indent="0">
              <a:lnSpc>
                <a:spcPts val="2799"/>
              </a:lnSpc>
              <a:buNone/>
            </a:pPr>
            <a:r>
              <a:rPr lang="en-US" sz="1600" b="0" i="0">
                <a:solidFill>
                  <a:srgbClr val="0D0D0D"/>
                </a:solidFill>
                <a:effectLst/>
                <a:highlight>
                  <a:srgbClr val="FFFFFF"/>
                </a:highlight>
                <a:latin typeface="Open Sans" panose="020B0606030504020204" pitchFamily="34" charset="0"/>
                <a:ea typeface="Open Sans" panose="020B0606030504020204" pitchFamily="34" charset="0"/>
                <a:cs typeface="Open Sans" panose="020B0606030504020204" pitchFamily="34" charset="0"/>
              </a:rPr>
              <a:t>We regularly assess and update our security measures to address potential vulnerabilities and stay ahead of emerging threats.</a:t>
            </a:r>
            <a:endParaRPr lang="en-US" sz="1750">
              <a:latin typeface="Open Sans" panose="020B0606030504020204" pitchFamily="34" charset="0"/>
              <a:ea typeface="Open Sans" panose="020B0606030504020204" pitchFamily="34" charset="0"/>
              <a:cs typeface="Open Sans" panose="020B0606030504020204" pitchFamily="34" charset="0"/>
            </a:endParaRPr>
          </a:p>
        </p:txBody>
      </p:sp>
      <p:pic>
        <p:nvPicPr>
          <p:cNvPr id="15" name="Recorded Sound">
            <a:hlinkClick r:id="" action="ppaction://media"/>
            <a:extLst>
              <a:ext uri="{FF2B5EF4-FFF2-40B4-BE49-F238E27FC236}">
                <a16:creationId xmlns:a16="http://schemas.microsoft.com/office/drawing/2014/main" id="{3324FE70-962E-8215-F73C-302C8B2318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940639" y="7585978"/>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8015"/>
    </mc:Choice>
    <mc:Fallback>
      <p:transition spd="slow" advTm="68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716"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sp>
        <p:nvSpPr>
          <p:cNvPr id="4" name="Text 2"/>
          <p:cNvSpPr/>
          <p:nvPr/>
        </p:nvSpPr>
        <p:spPr>
          <a:xfrm>
            <a:off x="2037993" y="1415534"/>
            <a:ext cx="10554414" cy="1388745"/>
          </a:xfrm>
          <a:prstGeom prst="rect">
            <a:avLst/>
          </a:prstGeom>
          <a:noFill/>
          <a:ln/>
        </p:spPr>
        <p:txBody>
          <a:bodyPr wrap="square" rtlCol="0" anchor="t"/>
          <a:lstStyle/>
          <a:p>
            <a:pPr marL="0" indent="0">
              <a:lnSpc>
                <a:spcPts val="5468"/>
              </a:lnSpc>
              <a:buNone/>
            </a:pPr>
            <a:r>
              <a:rPr lang="en-US" sz="4374" b="1">
                <a:solidFill>
                  <a:srgbClr val="443728"/>
                </a:solidFill>
                <a:latin typeface="Crimson Pro" pitchFamily="34" charset="0"/>
                <a:ea typeface="Crimson Pro" pitchFamily="34" charset="-122"/>
                <a:cs typeface="Crimson Pro" pitchFamily="34" charset="-120"/>
              </a:rPr>
              <a:t>Monetization Strategy: Driving Revenue and Ensuring Sustainability</a:t>
            </a:r>
            <a:endParaRPr lang="en-US" sz="4374"/>
          </a:p>
        </p:txBody>
      </p:sp>
      <p:sp>
        <p:nvSpPr>
          <p:cNvPr id="5" name="Shape 3"/>
          <p:cNvSpPr/>
          <p:nvPr/>
        </p:nvSpPr>
        <p:spPr>
          <a:xfrm>
            <a:off x="2037993" y="3477816"/>
            <a:ext cx="388739" cy="388739"/>
          </a:xfrm>
          <a:prstGeom prst="roundRect">
            <a:avLst>
              <a:gd name="adj" fmla="val 25722"/>
            </a:avLst>
          </a:prstGeom>
          <a:solidFill>
            <a:srgbClr val="EBE2E0"/>
          </a:solidFill>
          <a:ln w="7620">
            <a:solidFill>
              <a:srgbClr val="D1C8C6"/>
            </a:solidFill>
            <a:prstDash val="solid"/>
          </a:ln>
        </p:spPr>
        <p:txBody>
          <a:bodyPr/>
          <a:lstStyle/>
          <a:p>
            <a:endParaRPr lang="en-US"/>
          </a:p>
        </p:txBody>
      </p:sp>
      <p:sp>
        <p:nvSpPr>
          <p:cNvPr id="6" name="Text 4"/>
          <p:cNvSpPr/>
          <p:nvPr/>
        </p:nvSpPr>
        <p:spPr>
          <a:xfrm>
            <a:off x="2648903" y="3498533"/>
            <a:ext cx="2759154" cy="694373"/>
          </a:xfrm>
          <a:prstGeom prst="rect">
            <a:avLst/>
          </a:prstGeom>
          <a:noFill/>
          <a:ln/>
        </p:spPr>
        <p:txBody>
          <a:bodyPr wrap="square" rtlCol="0" anchor="t"/>
          <a:lstStyle/>
          <a:p>
            <a:pPr marL="0" indent="0">
              <a:lnSpc>
                <a:spcPts val="2734"/>
              </a:lnSpc>
              <a:buNone/>
            </a:pPr>
            <a:r>
              <a:rPr lang="en-US" sz="2187" b="1">
                <a:solidFill>
                  <a:srgbClr val="443728"/>
                </a:solidFill>
                <a:latin typeface="Crimson Pro" pitchFamily="34" charset="0"/>
                <a:ea typeface="Crimson Pro" pitchFamily="34" charset="-122"/>
                <a:cs typeface="Crimson Pro" pitchFamily="34" charset="-120"/>
              </a:rPr>
              <a:t>Data Licensing and Insights</a:t>
            </a:r>
            <a:endParaRPr lang="en-US" sz="2187"/>
          </a:p>
        </p:txBody>
      </p:sp>
      <p:sp>
        <p:nvSpPr>
          <p:cNvPr id="7" name="Text 5"/>
          <p:cNvSpPr/>
          <p:nvPr/>
        </p:nvSpPr>
        <p:spPr>
          <a:xfrm>
            <a:off x="2648903" y="4326136"/>
            <a:ext cx="2759154" cy="2487811"/>
          </a:xfrm>
          <a:prstGeom prst="rect">
            <a:avLst/>
          </a:prstGeom>
          <a:noFill/>
          <a:ln/>
        </p:spPr>
        <p:txBody>
          <a:bodyPr wrap="squar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Leverage anonymized user data to provide valuable market research and analytics to healthcare providers, researchers, and industry stakeholders.</a:t>
            </a:r>
            <a:endParaRPr lang="en-US" sz="1750"/>
          </a:p>
        </p:txBody>
      </p:sp>
      <p:sp>
        <p:nvSpPr>
          <p:cNvPr id="8" name="Shape 6"/>
          <p:cNvSpPr/>
          <p:nvPr/>
        </p:nvSpPr>
        <p:spPr>
          <a:xfrm>
            <a:off x="5630228" y="3477816"/>
            <a:ext cx="388739" cy="388739"/>
          </a:xfrm>
          <a:prstGeom prst="roundRect">
            <a:avLst>
              <a:gd name="adj" fmla="val 25722"/>
            </a:avLst>
          </a:prstGeom>
          <a:solidFill>
            <a:srgbClr val="EBE2E0"/>
          </a:solidFill>
          <a:ln w="7620">
            <a:solidFill>
              <a:srgbClr val="D1C8C6"/>
            </a:solidFill>
            <a:prstDash val="solid"/>
          </a:ln>
        </p:spPr>
        <p:txBody>
          <a:bodyPr/>
          <a:lstStyle/>
          <a:p>
            <a:endParaRPr lang="en-US"/>
          </a:p>
        </p:txBody>
      </p:sp>
      <p:sp>
        <p:nvSpPr>
          <p:cNvPr id="9" name="Text 7"/>
          <p:cNvSpPr/>
          <p:nvPr/>
        </p:nvSpPr>
        <p:spPr>
          <a:xfrm>
            <a:off x="6241137" y="3498533"/>
            <a:ext cx="2759154" cy="347186"/>
          </a:xfrm>
          <a:prstGeom prst="rect">
            <a:avLst/>
          </a:prstGeom>
          <a:noFill/>
          <a:ln/>
        </p:spPr>
        <p:txBody>
          <a:bodyPr wrap="none" rtlCol="0" anchor="t"/>
          <a:lstStyle/>
          <a:p>
            <a:pPr marL="0" indent="0">
              <a:lnSpc>
                <a:spcPts val="2734"/>
              </a:lnSpc>
              <a:buNone/>
            </a:pPr>
            <a:r>
              <a:rPr lang="en-US" sz="2187" b="1">
                <a:solidFill>
                  <a:srgbClr val="443728"/>
                </a:solidFill>
                <a:latin typeface="Crimson Pro" pitchFamily="34" charset="0"/>
                <a:ea typeface="Crimson Pro" pitchFamily="34" charset="-122"/>
                <a:cs typeface="Crimson Pro" pitchFamily="34" charset="-120"/>
              </a:rPr>
              <a:t>Advertising Revenue</a:t>
            </a:r>
            <a:endParaRPr lang="en-US" sz="2187"/>
          </a:p>
        </p:txBody>
      </p:sp>
      <p:sp>
        <p:nvSpPr>
          <p:cNvPr id="10" name="Text 8"/>
          <p:cNvSpPr/>
          <p:nvPr/>
        </p:nvSpPr>
        <p:spPr>
          <a:xfrm>
            <a:off x="6241137" y="3978950"/>
            <a:ext cx="2759154" cy="2132409"/>
          </a:xfrm>
          <a:prstGeom prst="rect">
            <a:avLst/>
          </a:prstGeom>
          <a:noFill/>
          <a:ln/>
        </p:spPr>
        <p:txBody>
          <a:bodyPr wrap="squar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Integrate targeted ads based on user preferences, partnering with relevant brands for pay-per-click or pay-per-impression models.</a:t>
            </a:r>
            <a:endParaRPr lang="en-US" sz="1750"/>
          </a:p>
        </p:txBody>
      </p:sp>
      <p:sp>
        <p:nvSpPr>
          <p:cNvPr id="11" name="Shape 9"/>
          <p:cNvSpPr/>
          <p:nvPr/>
        </p:nvSpPr>
        <p:spPr>
          <a:xfrm>
            <a:off x="9222462" y="3477816"/>
            <a:ext cx="388739" cy="388739"/>
          </a:xfrm>
          <a:prstGeom prst="roundRect">
            <a:avLst>
              <a:gd name="adj" fmla="val 25722"/>
            </a:avLst>
          </a:prstGeom>
          <a:solidFill>
            <a:srgbClr val="EBE2E0"/>
          </a:solidFill>
          <a:ln w="7620">
            <a:solidFill>
              <a:srgbClr val="D1C8C6"/>
            </a:solidFill>
            <a:prstDash val="solid"/>
          </a:ln>
        </p:spPr>
        <p:txBody>
          <a:bodyPr/>
          <a:lstStyle/>
          <a:p>
            <a:endParaRPr lang="en-US"/>
          </a:p>
        </p:txBody>
      </p:sp>
      <p:sp>
        <p:nvSpPr>
          <p:cNvPr id="12" name="Text 10"/>
          <p:cNvSpPr/>
          <p:nvPr/>
        </p:nvSpPr>
        <p:spPr>
          <a:xfrm>
            <a:off x="9833372" y="3498533"/>
            <a:ext cx="2759154" cy="347186"/>
          </a:xfrm>
          <a:prstGeom prst="rect">
            <a:avLst/>
          </a:prstGeom>
          <a:noFill/>
          <a:ln/>
        </p:spPr>
        <p:txBody>
          <a:bodyPr wrap="none" rtlCol="0" anchor="t"/>
          <a:lstStyle/>
          <a:p>
            <a:pPr marL="0" indent="0">
              <a:lnSpc>
                <a:spcPts val="2734"/>
              </a:lnSpc>
              <a:buNone/>
            </a:pPr>
            <a:r>
              <a:rPr lang="en-US" sz="2187" b="1">
                <a:solidFill>
                  <a:srgbClr val="443728"/>
                </a:solidFill>
                <a:latin typeface="Crimson Pro" pitchFamily="34" charset="0"/>
                <a:ea typeface="Crimson Pro" pitchFamily="34" charset="-122"/>
                <a:cs typeface="Crimson Pro" pitchFamily="34" charset="-120"/>
              </a:rPr>
              <a:t>Affiliate Partnerships</a:t>
            </a:r>
            <a:endParaRPr lang="en-US" sz="2187"/>
          </a:p>
        </p:txBody>
      </p:sp>
      <p:sp>
        <p:nvSpPr>
          <p:cNvPr id="13" name="Text 11"/>
          <p:cNvSpPr/>
          <p:nvPr/>
        </p:nvSpPr>
        <p:spPr>
          <a:xfrm>
            <a:off x="9833372" y="3978950"/>
            <a:ext cx="2759154" cy="2132409"/>
          </a:xfrm>
          <a:prstGeom prst="rect">
            <a:avLst/>
          </a:prstGeom>
          <a:noFill/>
          <a:ln/>
        </p:spPr>
        <p:txBody>
          <a:bodyPr wrap="square" rtlCol="0" anchor="t"/>
          <a:lstStyle/>
          <a:p>
            <a:pPr marL="0" indent="0">
              <a:lnSpc>
                <a:spcPts val="2799"/>
              </a:lnSpc>
              <a:buNone/>
            </a:pPr>
            <a:r>
              <a:rPr lang="en-US" sz="1750">
                <a:solidFill>
                  <a:srgbClr val="443728"/>
                </a:solidFill>
                <a:latin typeface="Open Sans" pitchFamily="34" charset="0"/>
                <a:ea typeface="Open Sans" pitchFamily="34" charset="-122"/>
                <a:cs typeface="Open Sans" pitchFamily="34" charset="-120"/>
              </a:rPr>
              <a:t>Establish partnerships with brands and services catering to expectant parents and new mothers, earning commissions through referrals.</a:t>
            </a:r>
            <a:endParaRPr lang="en-US" sz="1750"/>
          </a:p>
        </p:txBody>
      </p:sp>
      <p:pic>
        <p:nvPicPr>
          <p:cNvPr id="14" name="Recorded Sound">
            <a:hlinkClick r:id="" action="ppaction://media"/>
            <a:extLst>
              <a:ext uri="{FF2B5EF4-FFF2-40B4-BE49-F238E27FC236}">
                <a16:creationId xmlns:a16="http://schemas.microsoft.com/office/drawing/2014/main" id="{1F6E533B-7C94-6A15-6596-3AC288FA59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970000" y="7739682"/>
            <a:ext cx="406400" cy="406400"/>
          </a:xfrm>
          <a:prstGeom prst="rect">
            <a:avLst/>
          </a:prstGeom>
        </p:spPr>
      </p:pic>
    </p:spTree>
    <p:extLst>
      <p:ext uri="{BB962C8B-B14F-4D97-AF65-F5344CB8AC3E}">
        <p14:creationId xmlns:p14="http://schemas.microsoft.com/office/powerpoint/2010/main" val="3166625982"/>
      </p:ext>
    </p:extLst>
  </p:cSld>
  <p:clrMapOvr>
    <a:masterClrMapping/>
  </p:clrMapOvr>
  <mc:AlternateContent xmlns:mc="http://schemas.openxmlformats.org/markup-compatibility/2006">
    <mc:Choice xmlns:p14="http://schemas.microsoft.com/office/powerpoint/2010/main" Requires="p14">
      <p:transition spd="slow" p14:dur="2000" advTm="68015"/>
    </mc:Choice>
    <mc:Fallback>
      <p:transition spd="slow" advTm="68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015"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pic>
        <p:nvPicPr>
          <p:cNvPr id="4" name="Image 0" descr="preencoded.png"/>
          <p:cNvPicPr>
            <a:picLocks noChangeAspect="1"/>
          </p:cNvPicPr>
          <p:nvPr/>
        </p:nvPicPr>
        <p:blipFill>
          <a:blip r:embed="rId5"/>
          <a:stretch>
            <a:fillRect/>
          </a:stretch>
        </p:blipFill>
        <p:spPr>
          <a:xfrm>
            <a:off x="0" y="0"/>
            <a:ext cx="14630400" cy="2563773"/>
          </a:xfrm>
          <a:prstGeom prst="rect">
            <a:avLst/>
          </a:prstGeom>
        </p:spPr>
      </p:pic>
      <p:sp>
        <p:nvSpPr>
          <p:cNvPr id="5" name="Text 2"/>
          <p:cNvSpPr/>
          <p:nvPr/>
        </p:nvSpPr>
        <p:spPr>
          <a:xfrm>
            <a:off x="2443877" y="3127772"/>
            <a:ext cx="7374850" cy="640913"/>
          </a:xfrm>
          <a:prstGeom prst="rect">
            <a:avLst/>
          </a:prstGeom>
          <a:noFill/>
          <a:ln/>
        </p:spPr>
        <p:txBody>
          <a:bodyPr wrap="none" rtlCol="0" anchor="t"/>
          <a:lstStyle/>
          <a:p>
            <a:pPr marL="0" indent="0">
              <a:lnSpc>
                <a:spcPts val="5047"/>
              </a:lnSpc>
              <a:buNone/>
            </a:pPr>
            <a:r>
              <a:rPr lang="en-US" sz="4038" b="1">
                <a:solidFill>
                  <a:srgbClr val="443728"/>
                </a:solidFill>
                <a:latin typeface="Crimson Pro" pitchFamily="34" charset="0"/>
                <a:ea typeface="Crimson Pro" pitchFamily="34" charset="-122"/>
                <a:cs typeface="Crimson Pro" pitchFamily="34" charset="-120"/>
              </a:rPr>
              <a:t>Project Implementation Roadmap</a:t>
            </a:r>
            <a:endParaRPr lang="en-US" sz="4038"/>
          </a:p>
        </p:txBody>
      </p:sp>
      <p:sp>
        <p:nvSpPr>
          <p:cNvPr id="6" name="Shape 3"/>
          <p:cNvSpPr/>
          <p:nvPr/>
        </p:nvSpPr>
        <p:spPr>
          <a:xfrm>
            <a:off x="7294602" y="4076343"/>
            <a:ext cx="40958" cy="3589139"/>
          </a:xfrm>
          <a:prstGeom prst="roundRect">
            <a:avLst>
              <a:gd name="adj" fmla="val 225347"/>
            </a:avLst>
          </a:prstGeom>
          <a:solidFill>
            <a:srgbClr val="D1C8C6"/>
          </a:solidFill>
          <a:ln/>
        </p:spPr>
        <p:txBody>
          <a:bodyPr/>
          <a:lstStyle/>
          <a:p>
            <a:endParaRPr lang="en-US"/>
          </a:p>
        </p:txBody>
      </p:sp>
      <p:sp>
        <p:nvSpPr>
          <p:cNvPr id="7" name="Shape 4"/>
          <p:cNvSpPr/>
          <p:nvPr/>
        </p:nvSpPr>
        <p:spPr>
          <a:xfrm>
            <a:off x="6366510" y="4446746"/>
            <a:ext cx="717828" cy="40958"/>
          </a:xfrm>
          <a:prstGeom prst="roundRect">
            <a:avLst>
              <a:gd name="adj" fmla="val 225347"/>
            </a:avLst>
          </a:prstGeom>
          <a:solidFill>
            <a:srgbClr val="D1C8C6"/>
          </a:solidFill>
          <a:ln/>
        </p:spPr>
        <p:txBody>
          <a:bodyPr/>
          <a:lstStyle/>
          <a:p>
            <a:endParaRPr lang="en-US"/>
          </a:p>
        </p:txBody>
      </p:sp>
      <p:sp>
        <p:nvSpPr>
          <p:cNvPr id="8" name="Shape 5"/>
          <p:cNvSpPr/>
          <p:nvPr/>
        </p:nvSpPr>
        <p:spPr>
          <a:xfrm>
            <a:off x="7084338" y="4236601"/>
            <a:ext cx="461486" cy="461486"/>
          </a:xfrm>
          <a:prstGeom prst="roundRect">
            <a:avLst>
              <a:gd name="adj" fmla="val 20000"/>
            </a:avLst>
          </a:prstGeom>
          <a:solidFill>
            <a:srgbClr val="EBE2E0"/>
          </a:solidFill>
          <a:ln w="7620">
            <a:solidFill>
              <a:srgbClr val="D1C8C6"/>
            </a:solidFill>
            <a:prstDash val="solid"/>
          </a:ln>
        </p:spPr>
        <p:txBody>
          <a:bodyPr/>
          <a:lstStyle/>
          <a:p>
            <a:endParaRPr lang="en-US"/>
          </a:p>
        </p:txBody>
      </p:sp>
      <p:sp>
        <p:nvSpPr>
          <p:cNvPr id="9" name="Text 6"/>
          <p:cNvSpPr/>
          <p:nvPr/>
        </p:nvSpPr>
        <p:spPr>
          <a:xfrm>
            <a:off x="7257455" y="4275058"/>
            <a:ext cx="115133" cy="384572"/>
          </a:xfrm>
          <a:prstGeom prst="rect">
            <a:avLst/>
          </a:prstGeom>
          <a:noFill/>
          <a:ln/>
        </p:spPr>
        <p:txBody>
          <a:bodyPr wrap="none" rtlCol="0" anchor="t"/>
          <a:lstStyle/>
          <a:p>
            <a:pPr marL="0" indent="0" algn="ctr">
              <a:lnSpc>
                <a:spcPts val="3028"/>
              </a:lnSpc>
              <a:buNone/>
            </a:pPr>
            <a:r>
              <a:rPr lang="en-US" sz="2423" b="1">
                <a:solidFill>
                  <a:srgbClr val="443728"/>
                </a:solidFill>
                <a:latin typeface="Crimson Pro" pitchFamily="34" charset="0"/>
                <a:ea typeface="Crimson Pro" pitchFamily="34" charset="-122"/>
                <a:cs typeface="Crimson Pro" pitchFamily="34" charset="-120"/>
              </a:rPr>
              <a:t>1</a:t>
            </a:r>
            <a:endParaRPr lang="en-US" sz="2423"/>
          </a:p>
        </p:txBody>
      </p:sp>
      <p:sp>
        <p:nvSpPr>
          <p:cNvPr id="10" name="Text 7"/>
          <p:cNvSpPr/>
          <p:nvPr/>
        </p:nvSpPr>
        <p:spPr>
          <a:xfrm>
            <a:off x="3623310" y="4281368"/>
            <a:ext cx="2563773" cy="320397"/>
          </a:xfrm>
          <a:prstGeom prst="rect">
            <a:avLst/>
          </a:prstGeom>
          <a:noFill/>
          <a:ln/>
        </p:spPr>
        <p:txBody>
          <a:bodyPr wrap="none" rtlCol="0" anchor="t"/>
          <a:lstStyle/>
          <a:p>
            <a:pPr marL="0" indent="0" algn="r">
              <a:lnSpc>
                <a:spcPts val="2523"/>
              </a:lnSpc>
              <a:buNone/>
            </a:pPr>
            <a:r>
              <a:rPr lang="en-US" sz="2019" b="1">
                <a:solidFill>
                  <a:srgbClr val="443728"/>
                </a:solidFill>
                <a:latin typeface="Crimson Pro" pitchFamily="34" charset="0"/>
                <a:ea typeface="Crimson Pro" pitchFamily="34" charset="-122"/>
                <a:cs typeface="Crimson Pro" pitchFamily="34" charset="-120"/>
              </a:rPr>
              <a:t>Planning</a:t>
            </a:r>
            <a:endParaRPr lang="en-US" sz="2019"/>
          </a:p>
        </p:txBody>
      </p:sp>
      <p:sp>
        <p:nvSpPr>
          <p:cNvPr id="11" name="Text 8"/>
          <p:cNvSpPr/>
          <p:nvPr/>
        </p:nvSpPr>
        <p:spPr>
          <a:xfrm>
            <a:off x="2443877" y="4724757"/>
            <a:ext cx="3743206" cy="656273"/>
          </a:xfrm>
          <a:prstGeom prst="rect">
            <a:avLst/>
          </a:prstGeom>
          <a:noFill/>
          <a:ln/>
        </p:spPr>
        <p:txBody>
          <a:bodyPr wrap="square" rtlCol="0" anchor="t"/>
          <a:lstStyle/>
          <a:p>
            <a:pPr marL="0" indent="0" algn="r">
              <a:lnSpc>
                <a:spcPts val="2584"/>
              </a:lnSpc>
              <a:buNone/>
            </a:pPr>
            <a:r>
              <a:rPr lang="en-US" sz="1615">
                <a:solidFill>
                  <a:srgbClr val="443728"/>
                </a:solidFill>
                <a:latin typeface="Open Sans" pitchFamily="34" charset="0"/>
                <a:ea typeface="Open Sans" pitchFamily="34" charset="-122"/>
                <a:cs typeface="Open Sans" pitchFamily="34" charset="-120"/>
              </a:rPr>
              <a:t>Define objectives, gather requirements, create project plan</a:t>
            </a:r>
            <a:endParaRPr lang="en-US" sz="1615"/>
          </a:p>
        </p:txBody>
      </p:sp>
      <p:sp>
        <p:nvSpPr>
          <p:cNvPr id="12" name="Shape 9"/>
          <p:cNvSpPr/>
          <p:nvPr/>
        </p:nvSpPr>
        <p:spPr>
          <a:xfrm>
            <a:off x="7545824" y="5472113"/>
            <a:ext cx="717828" cy="40958"/>
          </a:xfrm>
          <a:prstGeom prst="roundRect">
            <a:avLst>
              <a:gd name="adj" fmla="val 225347"/>
            </a:avLst>
          </a:prstGeom>
          <a:solidFill>
            <a:srgbClr val="D1C8C6"/>
          </a:solidFill>
          <a:ln/>
        </p:spPr>
        <p:txBody>
          <a:bodyPr/>
          <a:lstStyle/>
          <a:p>
            <a:endParaRPr lang="en-US"/>
          </a:p>
        </p:txBody>
      </p:sp>
      <p:sp>
        <p:nvSpPr>
          <p:cNvPr id="13" name="Shape 10"/>
          <p:cNvSpPr/>
          <p:nvPr/>
        </p:nvSpPr>
        <p:spPr>
          <a:xfrm>
            <a:off x="7084338" y="5261967"/>
            <a:ext cx="461486" cy="461486"/>
          </a:xfrm>
          <a:prstGeom prst="roundRect">
            <a:avLst>
              <a:gd name="adj" fmla="val 20000"/>
            </a:avLst>
          </a:prstGeom>
          <a:solidFill>
            <a:srgbClr val="EBE2E0"/>
          </a:solidFill>
          <a:ln w="7620">
            <a:solidFill>
              <a:srgbClr val="D1C8C6"/>
            </a:solidFill>
            <a:prstDash val="solid"/>
          </a:ln>
        </p:spPr>
        <p:txBody>
          <a:bodyPr/>
          <a:lstStyle/>
          <a:p>
            <a:endParaRPr lang="en-US"/>
          </a:p>
        </p:txBody>
      </p:sp>
      <p:sp>
        <p:nvSpPr>
          <p:cNvPr id="14" name="Text 11"/>
          <p:cNvSpPr/>
          <p:nvPr/>
        </p:nvSpPr>
        <p:spPr>
          <a:xfrm>
            <a:off x="7236619" y="5300424"/>
            <a:ext cx="156805" cy="384572"/>
          </a:xfrm>
          <a:prstGeom prst="rect">
            <a:avLst/>
          </a:prstGeom>
          <a:noFill/>
          <a:ln/>
        </p:spPr>
        <p:txBody>
          <a:bodyPr wrap="none" rtlCol="0" anchor="t"/>
          <a:lstStyle/>
          <a:p>
            <a:pPr marL="0" indent="0" algn="ctr">
              <a:lnSpc>
                <a:spcPts val="3028"/>
              </a:lnSpc>
              <a:buNone/>
            </a:pPr>
            <a:r>
              <a:rPr lang="en-US" sz="2423" b="1">
                <a:solidFill>
                  <a:srgbClr val="443728"/>
                </a:solidFill>
                <a:latin typeface="Crimson Pro" pitchFamily="34" charset="0"/>
                <a:ea typeface="Crimson Pro" pitchFamily="34" charset="-122"/>
                <a:cs typeface="Crimson Pro" pitchFamily="34" charset="-120"/>
              </a:rPr>
              <a:t>2</a:t>
            </a:r>
            <a:endParaRPr lang="en-US" sz="2423"/>
          </a:p>
        </p:txBody>
      </p:sp>
      <p:sp>
        <p:nvSpPr>
          <p:cNvPr id="15" name="Text 12"/>
          <p:cNvSpPr/>
          <p:nvPr/>
        </p:nvSpPr>
        <p:spPr>
          <a:xfrm>
            <a:off x="8443079" y="5306735"/>
            <a:ext cx="2563773" cy="320397"/>
          </a:xfrm>
          <a:prstGeom prst="rect">
            <a:avLst/>
          </a:prstGeom>
          <a:noFill/>
          <a:ln/>
        </p:spPr>
        <p:txBody>
          <a:bodyPr wrap="none" rtlCol="0" anchor="t"/>
          <a:lstStyle/>
          <a:p>
            <a:pPr marL="0" indent="0" algn="l">
              <a:lnSpc>
                <a:spcPts val="2523"/>
              </a:lnSpc>
              <a:buNone/>
            </a:pPr>
            <a:r>
              <a:rPr lang="en-US" sz="2019" b="1">
                <a:solidFill>
                  <a:srgbClr val="443728"/>
                </a:solidFill>
                <a:latin typeface="Crimson Pro" pitchFamily="34" charset="0"/>
                <a:ea typeface="Crimson Pro" pitchFamily="34" charset="-122"/>
                <a:cs typeface="Crimson Pro" pitchFamily="34" charset="-120"/>
              </a:rPr>
              <a:t>Designing</a:t>
            </a:r>
            <a:endParaRPr lang="en-US" sz="2019"/>
          </a:p>
        </p:txBody>
      </p:sp>
      <p:sp>
        <p:nvSpPr>
          <p:cNvPr id="16" name="Text 13"/>
          <p:cNvSpPr/>
          <p:nvPr/>
        </p:nvSpPr>
        <p:spPr>
          <a:xfrm>
            <a:off x="8443079" y="5750123"/>
            <a:ext cx="3743325" cy="656273"/>
          </a:xfrm>
          <a:prstGeom prst="rect">
            <a:avLst/>
          </a:prstGeom>
          <a:noFill/>
          <a:ln/>
        </p:spPr>
        <p:txBody>
          <a:bodyPr wrap="square" rtlCol="0" anchor="t"/>
          <a:lstStyle/>
          <a:p>
            <a:pPr marL="0" indent="0" algn="l">
              <a:lnSpc>
                <a:spcPts val="2584"/>
              </a:lnSpc>
              <a:buNone/>
            </a:pPr>
            <a:r>
              <a:rPr lang="en-US" sz="1615">
                <a:solidFill>
                  <a:srgbClr val="443728"/>
                </a:solidFill>
                <a:latin typeface="Open Sans" pitchFamily="34" charset="0"/>
                <a:ea typeface="Open Sans" pitchFamily="34" charset="-122"/>
                <a:cs typeface="Open Sans" pitchFamily="34" charset="-120"/>
              </a:rPr>
              <a:t>Design intuitive UI, define architecture, create wireframes</a:t>
            </a:r>
            <a:endParaRPr lang="en-US" sz="1615"/>
          </a:p>
        </p:txBody>
      </p:sp>
      <p:sp>
        <p:nvSpPr>
          <p:cNvPr id="17" name="Shape 14"/>
          <p:cNvSpPr/>
          <p:nvPr/>
        </p:nvSpPr>
        <p:spPr>
          <a:xfrm>
            <a:off x="6366510" y="6394966"/>
            <a:ext cx="717828" cy="40958"/>
          </a:xfrm>
          <a:prstGeom prst="roundRect">
            <a:avLst>
              <a:gd name="adj" fmla="val 225347"/>
            </a:avLst>
          </a:prstGeom>
          <a:solidFill>
            <a:srgbClr val="D1C8C6"/>
          </a:solidFill>
          <a:ln/>
        </p:spPr>
        <p:txBody>
          <a:bodyPr/>
          <a:lstStyle/>
          <a:p>
            <a:endParaRPr lang="en-US"/>
          </a:p>
        </p:txBody>
      </p:sp>
      <p:sp>
        <p:nvSpPr>
          <p:cNvPr id="18" name="Shape 15"/>
          <p:cNvSpPr/>
          <p:nvPr/>
        </p:nvSpPr>
        <p:spPr>
          <a:xfrm>
            <a:off x="7084338" y="6184821"/>
            <a:ext cx="461486" cy="461486"/>
          </a:xfrm>
          <a:prstGeom prst="roundRect">
            <a:avLst>
              <a:gd name="adj" fmla="val 20000"/>
            </a:avLst>
          </a:prstGeom>
          <a:solidFill>
            <a:srgbClr val="EBE2E0"/>
          </a:solidFill>
          <a:ln w="7620">
            <a:solidFill>
              <a:srgbClr val="D1C8C6"/>
            </a:solidFill>
            <a:prstDash val="solid"/>
          </a:ln>
        </p:spPr>
        <p:txBody>
          <a:bodyPr/>
          <a:lstStyle/>
          <a:p>
            <a:endParaRPr lang="en-US"/>
          </a:p>
        </p:txBody>
      </p:sp>
      <p:sp>
        <p:nvSpPr>
          <p:cNvPr id="19" name="Text 16"/>
          <p:cNvSpPr/>
          <p:nvPr/>
        </p:nvSpPr>
        <p:spPr>
          <a:xfrm>
            <a:off x="7239953" y="6223278"/>
            <a:ext cx="150257" cy="384572"/>
          </a:xfrm>
          <a:prstGeom prst="rect">
            <a:avLst/>
          </a:prstGeom>
          <a:noFill/>
          <a:ln/>
        </p:spPr>
        <p:txBody>
          <a:bodyPr wrap="none" rtlCol="0" anchor="t"/>
          <a:lstStyle/>
          <a:p>
            <a:pPr marL="0" indent="0" algn="ctr">
              <a:lnSpc>
                <a:spcPts val="3028"/>
              </a:lnSpc>
              <a:buNone/>
            </a:pPr>
            <a:r>
              <a:rPr lang="en-US" sz="2423" b="1">
                <a:solidFill>
                  <a:srgbClr val="443728"/>
                </a:solidFill>
                <a:latin typeface="Crimson Pro" pitchFamily="34" charset="0"/>
                <a:ea typeface="Crimson Pro" pitchFamily="34" charset="-122"/>
                <a:cs typeface="Crimson Pro" pitchFamily="34" charset="-120"/>
              </a:rPr>
              <a:t>3</a:t>
            </a:r>
            <a:endParaRPr lang="en-US" sz="2423"/>
          </a:p>
        </p:txBody>
      </p:sp>
      <p:sp>
        <p:nvSpPr>
          <p:cNvPr id="20" name="Text 17"/>
          <p:cNvSpPr/>
          <p:nvPr/>
        </p:nvSpPr>
        <p:spPr>
          <a:xfrm>
            <a:off x="3623310" y="6229588"/>
            <a:ext cx="2563773" cy="320397"/>
          </a:xfrm>
          <a:prstGeom prst="rect">
            <a:avLst/>
          </a:prstGeom>
          <a:noFill/>
          <a:ln/>
        </p:spPr>
        <p:txBody>
          <a:bodyPr wrap="none" rtlCol="0" anchor="t"/>
          <a:lstStyle/>
          <a:p>
            <a:pPr marL="0" indent="0" algn="r">
              <a:lnSpc>
                <a:spcPts val="2523"/>
              </a:lnSpc>
              <a:buNone/>
            </a:pPr>
            <a:r>
              <a:rPr lang="en-US" sz="2019" b="1">
                <a:solidFill>
                  <a:srgbClr val="443728"/>
                </a:solidFill>
                <a:latin typeface="Crimson Pro" pitchFamily="34" charset="0"/>
                <a:ea typeface="Crimson Pro" pitchFamily="34" charset="-122"/>
                <a:cs typeface="Crimson Pro" pitchFamily="34" charset="-120"/>
              </a:rPr>
              <a:t>Developing</a:t>
            </a:r>
            <a:endParaRPr lang="en-US" sz="2019"/>
          </a:p>
        </p:txBody>
      </p:sp>
      <p:sp>
        <p:nvSpPr>
          <p:cNvPr id="21" name="Text 18"/>
          <p:cNvSpPr/>
          <p:nvPr/>
        </p:nvSpPr>
        <p:spPr>
          <a:xfrm>
            <a:off x="2443877" y="6672977"/>
            <a:ext cx="3743206" cy="656273"/>
          </a:xfrm>
          <a:prstGeom prst="rect">
            <a:avLst/>
          </a:prstGeom>
          <a:noFill/>
          <a:ln/>
        </p:spPr>
        <p:txBody>
          <a:bodyPr wrap="square" rtlCol="0" anchor="t"/>
          <a:lstStyle/>
          <a:p>
            <a:pPr marL="0" indent="0" algn="r">
              <a:lnSpc>
                <a:spcPts val="2584"/>
              </a:lnSpc>
              <a:buNone/>
            </a:pPr>
            <a:r>
              <a:rPr lang="en-US" sz="1615">
                <a:solidFill>
                  <a:srgbClr val="443728"/>
                </a:solidFill>
                <a:latin typeface="Open Sans" pitchFamily="34" charset="0"/>
                <a:ea typeface="Open Sans" pitchFamily="34" charset="-122"/>
                <a:cs typeface="Open Sans" pitchFamily="34" charset="-120"/>
              </a:rPr>
              <a:t>Build frontend, backend, and integrate AI capabilities</a:t>
            </a:r>
            <a:endParaRPr lang="en-US" sz="1615"/>
          </a:p>
        </p:txBody>
      </p:sp>
      <p:pic>
        <p:nvPicPr>
          <p:cNvPr id="49" name="Audio 48">
            <a:extLst>
              <a:ext uri="{FF2B5EF4-FFF2-40B4-BE49-F238E27FC236}">
                <a16:creationId xmlns:a16="http://schemas.microsoft.com/office/drawing/2014/main" id="{0740664E-D0EE-B79D-36E7-105EC3B06D7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0274"/>
    </mc:Choice>
    <mc:Fallback xmlns="">
      <p:transition spd="slow" advTm="30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31743"/>
          </a:xfrm>
          <a:prstGeom prst="rect">
            <a:avLst/>
          </a:prstGeom>
          <a:solidFill>
            <a:srgbClr val="FFFCFA"/>
          </a:solidFill>
          <a:ln/>
        </p:spPr>
        <p:txBody>
          <a:bodyPr/>
          <a:lstStyle/>
          <a:p>
            <a:endParaRPr lang="en-US"/>
          </a:p>
        </p:txBody>
      </p:sp>
      <p:sp>
        <p:nvSpPr>
          <p:cNvPr id="4" name="Text 2"/>
          <p:cNvSpPr/>
          <p:nvPr/>
        </p:nvSpPr>
        <p:spPr>
          <a:xfrm>
            <a:off x="3321248" y="462439"/>
            <a:ext cx="6045875" cy="525423"/>
          </a:xfrm>
          <a:prstGeom prst="rect">
            <a:avLst/>
          </a:prstGeom>
          <a:noFill/>
          <a:ln/>
        </p:spPr>
        <p:txBody>
          <a:bodyPr wrap="none" rtlCol="0" anchor="t"/>
          <a:lstStyle/>
          <a:p>
            <a:pPr marL="0" indent="0">
              <a:lnSpc>
                <a:spcPts val="4138"/>
              </a:lnSpc>
              <a:buNone/>
            </a:pPr>
            <a:r>
              <a:rPr lang="en-US" sz="3310" b="1">
                <a:solidFill>
                  <a:srgbClr val="443728"/>
                </a:solidFill>
                <a:latin typeface="Crimson Pro" pitchFamily="34" charset="0"/>
                <a:ea typeface="Crimson Pro" pitchFamily="34" charset="-122"/>
                <a:cs typeface="Crimson Pro" pitchFamily="34" charset="-120"/>
              </a:rPr>
              <a:t>Project Implementation Roadmap</a:t>
            </a:r>
            <a:endParaRPr lang="en-US" sz="3310"/>
          </a:p>
        </p:txBody>
      </p:sp>
      <p:sp>
        <p:nvSpPr>
          <p:cNvPr id="5" name="Shape 3"/>
          <p:cNvSpPr/>
          <p:nvPr/>
        </p:nvSpPr>
        <p:spPr>
          <a:xfrm>
            <a:off x="3321248" y="1324094"/>
            <a:ext cx="798790" cy="968812"/>
          </a:xfrm>
          <a:prstGeom prst="roundRect">
            <a:avLst>
              <a:gd name="adj" fmla="val 9474"/>
            </a:avLst>
          </a:prstGeom>
          <a:solidFill>
            <a:srgbClr val="EBE2E0"/>
          </a:solidFill>
          <a:ln w="7620">
            <a:solidFill>
              <a:srgbClr val="D1C8C6"/>
            </a:solidFill>
            <a:prstDash val="solid"/>
          </a:ln>
        </p:spPr>
        <p:txBody>
          <a:bodyPr/>
          <a:lstStyle/>
          <a:p>
            <a:endParaRPr lang="en-US"/>
          </a:p>
        </p:txBody>
      </p:sp>
      <p:sp>
        <p:nvSpPr>
          <p:cNvPr id="6" name="Text 4"/>
          <p:cNvSpPr/>
          <p:nvPr/>
        </p:nvSpPr>
        <p:spPr>
          <a:xfrm>
            <a:off x="3496985" y="1640324"/>
            <a:ext cx="78700" cy="336352"/>
          </a:xfrm>
          <a:prstGeom prst="rect">
            <a:avLst/>
          </a:prstGeom>
          <a:noFill/>
          <a:ln/>
        </p:spPr>
        <p:txBody>
          <a:bodyPr wrap="none" rtlCol="0" anchor="t"/>
          <a:lstStyle/>
          <a:p>
            <a:pPr marL="0" indent="0" algn="ctr">
              <a:lnSpc>
                <a:spcPts val="2648"/>
              </a:lnSpc>
              <a:buNone/>
            </a:pPr>
            <a:r>
              <a:rPr lang="en-US" sz="1655" b="1">
                <a:solidFill>
                  <a:srgbClr val="443728"/>
                </a:solidFill>
                <a:latin typeface="Crimson Pro" pitchFamily="34" charset="0"/>
                <a:ea typeface="Crimson Pro" pitchFamily="34" charset="-122"/>
                <a:cs typeface="Crimson Pro" pitchFamily="34" charset="-120"/>
              </a:rPr>
              <a:t>1</a:t>
            </a:r>
            <a:endParaRPr lang="en-US" sz="1655"/>
          </a:p>
        </p:txBody>
      </p:sp>
      <p:sp>
        <p:nvSpPr>
          <p:cNvPr id="7" name="Text 5"/>
          <p:cNvSpPr/>
          <p:nvPr/>
        </p:nvSpPr>
        <p:spPr>
          <a:xfrm>
            <a:off x="4288155" y="1492210"/>
            <a:ext cx="2059662" cy="262771"/>
          </a:xfrm>
          <a:prstGeom prst="rect">
            <a:avLst/>
          </a:prstGeom>
          <a:noFill/>
          <a:ln/>
        </p:spPr>
        <p:txBody>
          <a:bodyPr wrap="none" rtlCol="0" anchor="t"/>
          <a:lstStyle/>
          <a:p>
            <a:pPr marL="0" indent="0" algn="l">
              <a:lnSpc>
                <a:spcPts val="2069"/>
              </a:lnSpc>
              <a:buNone/>
            </a:pPr>
            <a:r>
              <a:rPr lang="en-US" sz="1655" b="1">
                <a:solidFill>
                  <a:srgbClr val="443728"/>
                </a:solidFill>
                <a:latin typeface="Crimson Pro" pitchFamily="34" charset="0"/>
                <a:ea typeface="Crimson Pro" pitchFamily="34" charset="-122"/>
                <a:cs typeface="Crimson Pro" pitchFamily="34" charset="-120"/>
              </a:rPr>
              <a:t>Frontend Development</a:t>
            </a:r>
            <a:endParaRPr lang="en-US" sz="1655"/>
          </a:p>
        </p:txBody>
      </p:sp>
      <p:sp>
        <p:nvSpPr>
          <p:cNvPr id="8" name="Text 6"/>
          <p:cNvSpPr/>
          <p:nvPr/>
        </p:nvSpPr>
        <p:spPr>
          <a:xfrm>
            <a:off x="4288155" y="1855827"/>
            <a:ext cx="2059662" cy="268962"/>
          </a:xfrm>
          <a:prstGeom prst="rect">
            <a:avLst/>
          </a:prstGeom>
          <a:noFill/>
          <a:ln/>
        </p:spPr>
        <p:txBody>
          <a:bodyPr wrap="none" rtlCol="0" anchor="t"/>
          <a:lstStyle/>
          <a:p>
            <a:pPr marL="0" indent="0" algn="l">
              <a:lnSpc>
                <a:spcPts val="2119"/>
              </a:lnSpc>
              <a:buNone/>
            </a:pPr>
            <a:r>
              <a:rPr lang="en-US" sz="1324">
                <a:solidFill>
                  <a:srgbClr val="443728"/>
                </a:solidFill>
                <a:latin typeface="Open Sans" pitchFamily="34" charset="0"/>
                <a:ea typeface="Open Sans" pitchFamily="34" charset="-122"/>
                <a:cs typeface="Open Sans" pitchFamily="34" charset="-120"/>
              </a:rPr>
              <a:t>Bringing designs to life</a:t>
            </a:r>
            <a:endParaRPr lang="en-US" sz="1324"/>
          </a:p>
        </p:txBody>
      </p:sp>
      <p:sp>
        <p:nvSpPr>
          <p:cNvPr id="9" name="Shape 7"/>
          <p:cNvSpPr/>
          <p:nvPr/>
        </p:nvSpPr>
        <p:spPr>
          <a:xfrm>
            <a:off x="4204097" y="2275344"/>
            <a:ext cx="7020997" cy="16788"/>
          </a:xfrm>
          <a:prstGeom prst="roundRect">
            <a:avLst>
              <a:gd name="adj" fmla="val 450771"/>
            </a:avLst>
          </a:prstGeom>
          <a:solidFill>
            <a:srgbClr val="D1C8C6"/>
          </a:solidFill>
          <a:ln/>
        </p:spPr>
        <p:txBody>
          <a:bodyPr/>
          <a:lstStyle/>
          <a:p>
            <a:endParaRPr lang="en-US"/>
          </a:p>
        </p:txBody>
      </p:sp>
      <p:sp>
        <p:nvSpPr>
          <p:cNvPr id="10" name="Shape 8"/>
          <p:cNvSpPr/>
          <p:nvPr/>
        </p:nvSpPr>
        <p:spPr>
          <a:xfrm>
            <a:off x="3321248" y="2376964"/>
            <a:ext cx="1597581" cy="968812"/>
          </a:xfrm>
          <a:prstGeom prst="roundRect">
            <a:avLst>
              <a:gd name="adj" fmla="val 7811"/>
            </a:avLst>
          </a:prstGeom>
          <a:solidFill>
            <a:srgbClr val="EBE2E0"/>
          </a:solidFill>
          <a:ln w="7620">
            <a:solidFill>
              <a:srgbClr val="D1C8C6"/>
            </a:solidFill>
            <a:prstDash val="solid"/>
          </a:ln>
        </p:spPr>
        <p:txBody>
          <a:bodyPr/>
          <a:lstStyle/>
          <a:p>
            <a:endParaRPr lang="en-US"/>
          </a:p>
        </p:txBody>
      </p:sp>
      <p:sp>
        <p:nvSpPr>
          <p:cNvPr id="11" name="Text 9"/>
          <p:cNvSpPr/>
          <p:nvPr/>
        </p:nvSpPr>
        <p:spPr>
          <a:xfrm>
            <a:off x="3496985" y="2693194"/>
            <a:ext cx="107156" cy="336352"/>
          </a:xfrm>
          <a:prstGeom prst="rect">
            <a:avLst/>
          </a:prstGeom>
          <a:noFill/>
          <a:ln/>
        </p:spPr>
        <p:txBody>
          <a:bodyPr wrap="none" rtlCol="0" anchor="t"/>
          <a:lstStyle/>
          <a:p>
            <a:pPr marL="0" indent="0" algn="ctr">
              <a:lnSpc>
                <a:spcPts val="2648"/>
              </a:lnSpc>
              <a:buNone/>
            </a:pPr>
            <a:r>
              <a:rPr lang="en-US" sz="1655" b="1">
                <a:solidFill>
                  <a:srgbClr val="443728"/>
                </a:solidFill>
                <a:latin typeface="Crimson Pro" pitchFamily="34" charset="0"/>
                <a:ea typeface="Crimson Pro" pitchFamily="34" charset="-122"/>
                <a:cs typeface="Crimson Pro" pitchFamily="34" charset="-120"/>
              </a:rPr>
              <a:t>2</a:t>
            </a:r>
            <a:endParaRPr lang="en-US" sz="1655"/>
          </a:p>
        </p:txBody>
      </p:sp>
      <p:sp>
        <p:nvSpPr>
          <p:cNvPr id="12" name="Text 10"/>
          <p:cNvSpPr/>
          <p:nvPr/>
        </p:nvSpPr>
        <p:spPr>
          <a:xfrm>
            <a:off x="5086945" y="2545080"/>
            <a:ext cx="2102048" cy="262771"/>
          </a:xfrm>
          <a:prstGeom prst="rect">
            <a:avLst/>
          </a:prstGeom>
          <a:noFill/>
          <a:ln/>
        </p:spPr>
        <p:txBody>
          <a:bodyPr wrap="none" rtlCol="0" anchor="t"/>
          <a:lstStyle/>
          <a:p>
            <a:pPr marL="0" indent="0" algn="l">
              <a:lnSpc>
                <a:spcPts val="2069"/>
              </a:lnSpc>
              <a:buNone/>
            </a:pPr>
            <a:r>
              <a:rPr lang="en-US" sz="1655" b="1">
                <a:solidFill>
                  <a:srgbClr val="443728"/>
                </a:solidFill>
                <a:latin typeface="Crimson Pro" pitchFamily="34" charset="0"/>
                <a:ea typeface="Crimson Pro" pitchFamily="34" charset="-122"/>
                <a:cs typeface="Crimson Pro" pitchFamily="34" charset="-120"/>
              </a:rPr>
              <a:t>Backend Development</a:t>
            </a:r>
            <a:endParaRPr lang="en-US" sz="1655"/>
          </a:p>
        </p:txBody>
      </p:sp>
      <p:sp>
        <p:nvSpPr>
          <p:cNvPr id="13" name="Text 11"/>
          <p:cNvSpPr/>
          <p:nvPr/>
        </p:nvSpPr>
        <p:spPr>
          <a:xfrm>
            <a:off x="5086945" y="2908697"/>
            <a:ext cx="2507575" cy="268962"/>
          </a:xfrm>
          <a:prstGeom prst="rect">
            <a:avLst/>
          </a:prstGeom>
          <a:noFill/>
          <a:ln/>
        </p:spPr>
        <p:txBody>
          <a:bodyPr wrap="none" rtlCol="0" anchor="t"/>
          <a:lstStyle/>
          <a:p>
            <a:pPr marL="0" indent="0" algn="l">
              <a:lnSpc>
                <a:spcPts val="2119"/>
              </a:lnSpc>
              <a:buNone/>
            </a:pPr>
            <a:r>
              <a:rPr lang="en-US" sz="1324">
                <a:solidFill>
                  <a:srgbClr val="443728"/>
                </a:solidFill>
                <a:latin typeface="Open Sans" pitchFamily="34" charset="0"/>
                <a:ea typeface="Open Sans" pitchFamily="34" charset="-122"/>
                <a:cs typeface="Open Sans" pitchFamily="34" charset="-120"/>
              </a:rPr>
              <a:t>Powering the app's functionality</a:t>
            </a:r>
            <a:endParaRPr lang="en-US" sz="1324"/>
          </a:p>
        </p:txBody>
      </p:sp>
      <p:sp>
        <p:nvSpPr>
          <p:cNvPr id="14" name="Shape 12"/>
          <p:cNvSpPr/>
          <p:nvPr/>
        </p:nvSpPr>
        <p:spPr>
          <a:xfrm>
            <a:off x="5002887" y="3328214"/>
            <a:ext cx="6222206" cy="16788"/>
          </a:xfrm>
          <a:prstGeom prst="roundRect">
            <a:avLst>
              <a:gd name="adj" fmla="val 450771"/>
            </a:avLst>
          </a:prstGeom>
          <a:solidFill>
            <a:srgbClr val="D1C8C6"/>
          </a:solidFill>
          <a:ln/>
        </p:spPr>
        <p:txBody>
          <a:bodyPr/>
          <a:lstStyle/>
          <a:p>
            <a:endParaRPr lang="en-US"/>
          </a:p>
        </p:txBody>
      </p:sp>
      <p:sp>
        <p:nvSpPr>
          <p:cNvPr id="15" name="Shape 13"/>
          <p:cNvSpPr/>
          <p:nvPr/>
        </p:nvSpPr>
        <p:spPr>
          <a:xfrm>
            <a:off x="3321248" y="3429833"/>
            <a:ext cx="2396371" cy="968812"/>
          </a:xfrm>
          <a:prstGeom prst="roundRect">
            <a:avLst>
              <a:gd name="adj" fmla="val 7811"/>
            </a:avLst>
          </a:prstGeom>
          <a:solidFill>
            <a:srgbClr val="EBE2E0"/>
          </a:solidFill>
          <a:ln w="7620">
            <a:solidFill>
              <a:srgbClr val="D1C8C6"/>
            </a:solidFill>
            <a:prstDash val="solid"/>
          </a:ln>
        </p:spPr>
        <p:txBody>
          <a:bodyPr/>
          <a:lstStyle/>
          <a:p>
            <a:endParaRPr lang="en-US"/>
          </a:p>
        </p:txBody>
      </p:sp>
      <p:sp>
        <p:nvSpPr>
          <p:cNvPr id="16" name="Text 14"/>
          <p:cNvSpPr/>
          <p:nvPr/>
        </p:nvSpPr>
        <p:spPr>
          <a:xfrm>
            <a:off x="3496985" y="3746063"/>
            <a:ext cx="102632" cy="336352"/>
          </a:xfrm>
          <a:prstGeom prst="rect">
            <a:avLst/>
          </a:prstGeom>
          <a:noFill/>
          <a:ln/>
        </p:spPr>
        <p:txBody>
          <a:bodyPr wrap="none" rtlCol="0" anchor="t"/>
          <a:lstStyle/>
          <a:p>
            <a:pPr marL="0" indent="0" algn="ctr">
              <a:lnSpc>
                <a:spcPts val="2648"/>
              </a:lnSpc>
              <a:buNone/>
            </a:pPr>
            <a:r>
              <a:rPr lang="en-US" sz="1655" b="1">
                <a:solidFill>
                  <a:srgbClr val="443728"/>
                </a:solidFill>
                <a:latin typeface="Crimson Pro" pitchFamily="34" charset="0"/>
                <a:ea typeface="Crimson Pro" pitchFamily="34" charset="-122"/>
                <a:cs typeface="Crimson Pro" pitchFamily="34" charset="-120"/>
              </a:rPr>
              <a:t>3</a:t>
            </a:r>
            <a:endParaRPr lang="en-US" sz="1655"/>
          </a:p>
        </p:txBody>
      </p:sp>
      <p:sp>
        <p:nvSpPr>
          <p:cNvPr id="17" name="Text 15"/>
          <p:cNvSpPr/>
          <p:nvPr/>
        </p:nvSpPr>
        <p:spPr>
          <a:xfrm>
            <a:off x="5885736" y="3597950"/>
            <a:ext cx="2102048" cy="262771"/>
          </a:xfrm>
          <a:prstGeom prst="rect">
            <a:avLst/>
          </a:prstGeom>
          <a:noFill/>
          <a:ln/>
        </p:spPr>
        <p:txBody>
          <a:bodyPr wrap="none" rtlCol="0" anchor="t"/>
          <a:lstStyle/>
          <a:p>
            <a:pPr marL="0" indent="0" algn="l">
              <a:lnSpc>
                <a:spcPts val="2069"/>
              </a:lnSpc>
              <a:buNone/>
            </a:pPr>
            <a:r>
              <a:rPr lang="en-US" sz="1655" b="1">
                <a:solidFill>
                  <a:srgbClr val="443728"/>
                </a:solidFill>
                <a:latin typeface="Crimson Pro" pitchFamily="34" charset="0"/>
                <a:ea typeface="Crimson Pro" pitchFamily="34" charset="-122"/>
                <a:cs typeface="Crimson Pro" pitchFamily="34" charset="-120"/>
              </a:rPr>
              <a:t>Data Preparation</a:t>
            </a:r>
            <a:endParaRPr lang="en-US" sz="1655"/>
          </a:p>
        </p:txBody>
      </p:sp>
      <p:sp>
        <p:nvSpPr>
          <p:cNvPr id="18" name="Text 16"/>
          <p:cNvSpPr/>
          <p:nvPr/>
        </p:nvSpPr>
        <p:spPr>
          <a:xfrm>
            <a:off x="5885736" y="3961567"/>
            <a:ext cx="2292310" cy="268962"/>
          </a:xfrm>
          <a:prstGeom prst="rect">
            <a:avLst/>
          </a:prstGeom>
          <a:noFill/>
          <a:ln/>
        </p:spPr>
        <p:txBody>
          <a:bodyPr wrap="none" rtlCol="0" anchor="t"/>
          <a:lstStyle/>
          <a:p>
            <a:pPr marL="0" indent="0" algn="l">
              <a:lnSpc>
                <a:spcPts val="2119"/>
              </a:lnSpc>
              <a:buNone/>
            </a:pPr>
            <a:r>
              <a:rPr lang="en-US" sz="1324">
                <a:solidFill>
                  <a:srgbClr val="443728"/>
                </a:solidFill>
                <a:latin typeface="Open Sans" pitchFamily="34" charset="0"/>
                <a:ea typeface="Open Sans" pitchFamily="34" charset="-122"/>
                <a:cs typeface="Open Sans" pitchFamily="34" charset="-120"/>
              </a:rPr>
              <a:t>Curating datasets for training</a:t>
            </a:r>
            <a:endParaRPr lang="en-US" sz="1324"/>
          </a:p>
        </p:txBody>
      </p:sp>
      <p:sp>
        <p:nvSpPr>
          <p:cNvPr id="19" name="Shape 17"/>
          <p:cNvSpPr/>
          <p:nvPr/>
        </p:nvSpPr>
        <p:spPr>
          <a:xfrm>
            <a:off x="5801678" y="4381083"/>
            <a:ext cx="5423416" cy="16788"/>
          </a:xfrm>
          <a:prstGeom prst="roundRect">
            <a:avLst>
              <a:gd name="adj" fmla="val 450771"/>
            </a:avLst>
          </a:prstGeom>
          <a:solidFill>
            <a:srgbClr val="D1C8C6"/>
          </a:solidFill>
          <a:ln/>
        </p:spPr>
        <p:txBody>
          <a:bodyPr/>
          <a:lstStyle/>
          <a:p>
            <a:endParaRPr lang="en-US"/>
          </a:p>
        </p:txBody>
      </p:sp>
      <p:sp>
        <p:nvSpPr>
          <p:cNvPr id="20" name="Shape 18"/>
          <p:cNvSpPr/>
          <p:nvPr/>
        </p:nvSpPr>
        <p:spPr>
          <a:xfrm>
            <a:off x="3321248" y="4482703"/>
            <a:ext cx="3195161" cy="968812"/>
          </a:xfrm>
          <a:prstGeom prst="roundRect">
            <a:avLst>
              <a:gd name="adj" fmla="val 7811"/>
            </a:avLst>
          </a:prstGeom>
          <a:solidFill>
            <a:srgbClr val="EBE2E0"/>
          </a:solidFill>
          <a:ln w="7620">
            <a:solidFill>
              <a:srgbClr val="D1C8C6"/>
            </a:solidFill>
            <a:prstDash val="solid"/>
          </a:ln>
        </p:spPr>
        <p:txBody>
          <a:bodyPr/>
          <a:lstStyle/>
          <a:p>
            <a:endParaRPr lang="en-US"/>
          </a:p>
        </p:txBody>
      </p:sp>
      <p:sp>
        <p:nvSpPr>
          <p:cNvPr id="21" name="Text 19"/>
          <p:cNvSpPr/>
          <p:nvPr/>
        </p:nvSpPr>
        <p:spPr>
          <a:xfrm>
            <a:off x="3496985" y="4798933"/>
            <a:ext cx="113348" cy="336352"/>
          </a:xfrm>
          <a:prstGeom prst="rect">
            <a:avLst/>
          </a:prstGeom>
          <a:noFill/>
          <a:ln/>
        </p:spPr>
        <p:txBody>
          <a:bodyPr wrap="none" rtlCol="0" anchor="t"/>
          <a:lstStyle/>
          <a:p>
            <a:pPr marL="0" indent="0" algn="ctr">
              <a:lnSpc>
                <a:spcPts val="2648"/>
              </a:lnSpc>
              <a:buNone/>
            </a:pPr>
            <a:r>
              <a:rPr lang="en-US" sz="1655" b="1">
                <a:solidFill>
                  <a:srgbClr val="443728"/>
                </a:solidFill>
                <a:latin typeface="Crimson Pro" pitchFamily="34" charset="0"/>
                <a:ea typeface="Crimson Pro" pitchFamily="34" charset="-122"/>
                <a:cs typeface="Crimson Pro" pitchFamily="34" charset="-120"/>
              </a:rPr>
              <a:t>4</a:t>
            </a:r>
            <a:endParaRPr lang="en-US" sz="1655"/>
          </a:p>
        </p:txBody>
      </p:sp>
      <p:sp>
        <p:nvSpPr>
          <p:cNvPr id="22" name="Text 20"/>
          <p:cNvSpPr/>
          <p:nvPr/>
        </p:nvSpPr>
        <p:spPr>
          <a:xfrm>
            <a:off x="6684526" y="4650819"/>
            <a:ext cx="2102048" cy="262771"/>
          </a:xfrm>
          <a:prstGeom prst="rect">
            <a:avLst/>
          </a:prstGeom>
          <a:noFill/>
          <a:ln/>
        </p:spPr>
        <p:txBody>
          <a:bodyPr wrap="none" rtlCol="0" anchor="t"/>
          <a:lstStyle/>
          <a:p>
            <a:pPr marL="0" indent="0" algn="l">
              <a:lnSpc>
                <a:spcPts val="2069"/>
              </a:lnSpc>
              <a:buNone/>
            </a:pPr>
            <a:r>
              <a:rPr lang="en-US" sz="1655" b="1">
                <a:solidFill>
                  <a:srgbClr val="443728"/>
                </a:solidFill>
                <a:latin typeface="Crimson Pro" pitchFamily="34" charset="0"/>
                <a:ea typeface="Crimson Pro" pitchFamily="34" charset="-122"/>
                <a:cs typeface="Crimson Pro" pitchFamily="34" charset="-120"/>
              </a:rPr>
              <a:t>Model Training</a:t>
            </a:r>
            <a:endParaRPr lang="en-US" sz="1655"/>
          </a:p>
        </p:txBody>
      </p:sp>
      <p:sp>
        <p:nvSpPr>
          <p:cNvPr id="23" name="Text 21"/>
          <p:cNvSpPr/>
          <p:nvPr/>
        </p:nvSpPr>
        <p:spPr>
          <a:xfrm>
            <a:off x="6684526" y="5014436"/>
            <a:ext cx="2108359" cy="268962"/>
          </a:xfrm>
          <a:prstGeom prst="rect">
            <a:avLst/>
          </a:prstGeom>
          <a:noFill/>
          <a:ln/>
        </p:spPr>
        <p:txBody>
          <a:bodyPr wrap="none" rtlCol="0" anchor="t"/>
          <a:lstStyle/>
          <a:p>
            <a:pPr marL="0" indent="0" algn="l">
              <a:lnSpc>
                <a:spcPts val="2119"/>
              </a:lnSpc>
              <a:buNone/>
            </a:pPr>
            <a:r>
              <a:rPr lang="en-US" sz="1324">
                <a:solidFill>
                  <a:srgbClr val="443728"/>
                </a:solidFill>
                <a:latin typeface="Open Sans" pitchFamily="34" charset="0"/>
                <a:ea typeface="Open Sans" pitchFamily="34" charset="-122"/>
                <a:cs typeface="Open Sans" pitchFamily="34" charset="-120"/>
              </a:rPr>
              <a:t>Optimizing AI performance</a:t>
            </a:r>
            <a:endParaRPr lang="en-US" sz="1324"/>
          </a:p>
        </p:txBody>
      </p:sp>
      <p:sp>
        <p:nvSpPr>
          <p:cNvPr id="24" name="Shape 22"/>
          <p:cNvSpPr/>
          <p:nvPr/>
        </p:nvSpPr>
        <p:spPr>
          <a:xfrm>
            <a:off x="6600468" y="5433953"/>
            <a:ext cx="4624626" cy="16788"/>
          </a:xfrm>
          <a:prstGeom prst="roundRect">
            <a:avLst>
              <a:gd name="adj" fmla="val 450771"/>
            </a:avLst>
          </a:prstGeom>
          <a:solidFill>
            <a:srgbClr val="D1C8C6"/>
          </a:solidFill>
          <a:ln/>
        </p:spPr>
        <p:txBody>
          <a:bodyPr/>
          <a:lstStyle/>
          <a:p>
            <a:endParaRPr lang="en-US"/>
          </a:p>
        </p:txBody>
      </p:sp>
      <p:sp>
        <p:nvSpPr>
          <p:cNvPr id="25" name="Shape 23"/>
          <p:cNvSpPr/>
          <p:nvPr/>
        </p:nvSpPr>
        <p:spPr>
          <a:xfrm>
            <a:off x="3321248" y="5535573"/>
            <a:ext cx="3993952" cy="968812"/>
          </a:xfrm>
          <a:prstGeom prst="roundRect">
            <a:avLst>
              <a:gd name="adj" fmla="val 7811"/>
            </a:avLst>
          </a:prstGeom>
          <a:solidFill>
            <a:srgbClr val="EBE2E0"/>
          </a:solidFill>
          <a:ln w="7620">
            <a:solidFill>
              <a:srgbClr val="D1C8C6"/>
            </a:solidFill>
            <a:prstDash val="solid"/>
          </a:ln>
        </p:spPr>
        <p:txBody>
          <a:bodyPr/>
          <a:lstStyle/>
          <a:p>
            <a:endParaRPr lang="en-US"/>
          </a:p>
        </p:txBody>
      </p:sp>
      <p:sp>
        <p:nvSpPr>
          <p:cNvPr id="26" name="Text 24"/>
          <p:cNvSpPr/>
          <p:nvPr/>
        </p:nvSpPr>
        <p:spPr>
          <a:xfrm>
            <a:off x="3496985" y="5851803"/>
            <a:ext cx="103108" cy="336352"/>
          </a:xfrm>
          <a:prstGeom prst="rect">
            <a:avLst/>
          </a:prstGeom>
          <a:noFill/>
          <a:ln/>
        </p:spPr>
        <p:txBody>
          <a:bodyPr wrap="none" rtlCol="0" anchor="t"/>
          <a:lstStyle/>
          <a:p>
            <a:pPr marL="0" indent="0" algn="ctr">
              <a:lnSpc>
                <a:spcPts val="2648"/>
              </a:lnSpc>
              <a:buNone/>
            </a:pPr>
            <a:r>
              <a:rPr lang="en-US" sz="1655" b="1">
                <a:solidFill>
                  <a:srgbClr val="443728"/>
                </a:solidFill>
                <a:latin typeface="Crimson Pro" pitchFamily="34" charset="0"/>
                <a:ea typeface="Crimson Pro" pitchFamily="34" charset="-122"/>
                <a:cs typeface="Crimson Pro" pitchFamily="34" charset="-120"/>
              </a:rPr>
              <a:t>5</a:t>
            </a:r>
            <a:endParaRPr lang="en-US" sz="1655"/>
          </a:p>
        </p:txBody>
      </p:sp>
      <p:sp>
        <p:nvSpPr>
          <p:cNvPr id="27" name="Text 25"/>
          <p:cNvSpPr/>
          <p:nvPr/>
        </p:nvSpPr>
        <p:spPr>
          <a:xfrm>
            <a:off x="7483316" y="5703689"/>
            <a:ext cx="2407325" cy="262771"/>
          </a:xfrm>
          <a:prstGeom prst="rect">
            <a:avLst/>
          </a:prstGeom>
          <a:noFill/>
          <a:ln/>
        </p:spPr>
        <p:txBody>
          <a:bodyPr wrap="none" rtlCol="0" anchor="t"/>
          <a:lstStyle/>
          <a:p>
            <a:pPr marL="0" indent="0" algn="l">
              <a:lnSpc>
                <a:spcPts val="2069"/>
              </a:lnSpc>
              <a:buNone/>
            </a:pPr>
            <a:r>
              <a:rPr lang="en-US" sz="1655" b="1">
                <a:solidFill>
                  <a:srgbClr val="443728"/>
                </a:solidFill>
                <a:latin typeface="Crimson Pro" pitchFamily="34" charset="0"/>
                <a:ea typeface="Crimson Pro" pitchFamily="34" charset="-122"/>
                <a:cs typeface="Crimson Pro" pitchFamily="34" charset="-120"/>
              </a:rPr>
              <a:t>Evaluation &amp; Optimization</a:t>
            </a:r>
            <a:endParaRPr lang="en-US" sz="1655"/>
          </a:p>
        </p:txBody>
      </p:sp>
      <p:sp>
        <p:nvSpPr>
          <p:cNvPr id="28" name="Text 26"/>
          <p:cNvSpPr/>
          <p:nvPr/>
        </p:nvSpPr>
        <p:spPr>
          <a:xfrm>
            <a:off x="7483316" y="6067306"/>
            <a:ext cx="2708791" cy="268962"/>
          </a:xfrm>
          <a:prstGeom prst="rect">
            <a:avLst/>
          </a:prstGeom>
          <a:noFill/>
          <a:ln/>
        </p:spPr>
        <p:txBody>
          <a:bodyPr wrap="none" rtlCol="0" anchor="t"/>
          <a:lstStyle/>
          <a:p>
            <a:pPr marL="0" indent="0" algn="l">
              <a:lnSpc>
                <a:spcPts val="2119"/>
              </a:lnSpc>
              <a:buNone/>
            </a:pPr>
            <a:r>
              <a:rPr lang="en-US" sz="1324">
                <a:solidFill>
                  <a:srgbClr val="443728"/>
                </a:solidFill>
                <a:latin typeface="Open Sans" pitchFamily="34" charset="0"/>
                <a:ea typeface="Open Sans" pitchFamily="34" charset="-122"/>
                <a:cs typeface="Open Sans" pitchFamily="34" charset="-120"/>
              </a:rPr>
              <a:t>Enhancing chatbot responsiveness</a:t>
            </a:r>
            <a:endParaRPr lang="en-US" sz="1324"/>
          </a:p>
        </p:txBody>
      </p:sp>
      <p:sp>
        <p:nvSpPr>
          <p:cNvPr id="29" name="Text 27"/>
          <p:cNvSpPr/>
          <p:nvPr/>
        </p:nvSpPr>
        <p:spPr>
          <a:xfrm>
            <a:off x="3321248" y="6693456"/>
            <a:ext cx="7987903" cy="1075849"/>
          </a:xfrm>
          <a:prstGeom prst="rect">
            <a:avLst/>
          </a:prstGeom>
          <a:noFill/>
          <a:ln/>
        </p:spPr>
        <p:txBody>
          <a:bodyPr wrap="square" rtlCol="0" anchor="t"/>
          <a:lstStyle/>
          <a:p>
            <a:pPr marL="0" indent="0">
              <a:lnSpc>
                <a:spcPts val="2119"/>
              </a:lnSpc>
              <a:buNone/>
            </a:pPr>
            <a:r>
              <a:rPr lang="en-US" sz="1324">
                <a:solidFill>
                  <a:srgbClr val="443728"/>
                </a:solidFill>
                <a:latin typeface="Open Sans" pitchFamily="34" charset="0"/>
                <a:ea typeface="Open Sans" pitchFamily="34" charset="-122"/>
                <a:cs typeface="Open Sans" pitchFamily="34" charset="-120"/>
              </a:rPr>
              <a:t>From crafting intuitive user interfaces to building robust backend systems, our development team will work tirelessly to bring the Parent AI app to life. Alongside this, we'll meticulously prepare diverse datasets, train AI models, and continuously evaluate and optimize the chatbot's performance to ensure seamless and empathetic interactions with users.</a:t>
            </a:r>
            <a:endParaRPr lang="en-US" sz="1324"/>
          </a:p>
        </p:txBody>
      </p:sp>
      <p:pic>
        <p:nvPicPr>
          <p:cNvPr id="72" name="Audio 71">
            <a:extLst>
              <a:ext uri="{FF2B5EF4-FFF2-40B4-BE49-F238E27FC236}">
                <a16:creationId xmlns:a16="http://schemas.microsoft.com/office/drawing/2014/main" id="{A0829492-587F-9BFE-AB26-1E3FC1C4DB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9644"/>
    </mc:Choice>
    <mc:Fallback xmlns="">
      <p:transition spd="slow" advTm="696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2922D644A65BB49992A02CF218B41A5" ma:contentTypeVersion="5" ma:contentTypeDescription="Create a new document." ma:contentTypeScope="" ma:versionID="930c6d5a4ba9c95a18605eecdddfa8c1">
  <xsd:schema xmlns:xsd="http://www.w3.org/2001/XMLSchema" xmlns:xs="http://www.w3.org/2001/XMLSchema" xmlns:p="http://schemas.microsoft.com/office/2006/metadata/properties" xmlns:ns3="b3cb8241-e500-4dcd-9feb-b35508ce31de" targetNamespace="http://schemas.microsoft.com/office/2006/metadata/properties" ma:root="true" ma:fieldsID="be8555c117065f31b491b8c25c1fbd54" ns3:_="">
    <xsd:import namespace="b3cb8241-e500-4dcd-9feb-b35508ce31de"/>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cb8241-e500-4dcd-9feb-b35508ce31d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_activity" ma:index="12"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b3cb8241-e500-4dcd-9feb-b35508ce31de" xsi:nil="true"/>
  </documentManagement>
</p:properties>
</file>

<file path=customXml/itemProps1.xml><?xml version="1.0" encoding="utf-8"?>
<ds:datastoreItem xmlns:ds="http://schemas.openxmlformats.org/officeDocument/2006/customXml" ds:itemID="{63F0592B-BE11-4137-AB4E-E3B6A9A373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cb8241-e500-4dcd-9feb-b35508ce31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745106-694F-4EFF-A9AA-17905D185508}">
  <ds:schemaRefs>
    <ds:schemaRef ds:uri="http://schemas.microsoft.com/sharepoint/v3/contenttype/forms"/>
  </ds:schemaRefs>
</ds:datastoreItem>
</file>

<file path=customXml/itemProps3.xml><?xml version="1.0" encoding="utf-8"?>
<ds:datastoreItem xmlns:ds="http://schemas.openxmlformats.org/officeDocument/2006/customXml" ds:itemID="{8FB8B2FA-006E-4CEA-8F1C-C0EAB43215F2}">
  <ds:schemaRefs>
    <ds:schemaRef ds:uri="http://schemas.microsoft.com/office/2006/documentManagement/types"/>
    <ds:schemaRef ds:uri="http://schemas.microsoft.com/office/infopath/2007/PartnerControls"/>
    <ds:schemaRef ds:uri="b3cb8241-e500-4dcd-9feb-b35508ce31de"/>
    <ds:schemaRef ds:uri="http://schemas.microsoft.com/office/2006/metadata/properties"/>
    <ds:schemaRef ds:uri="http://schemas.openxmlformats.org/package/2006/metadata/core-properties"/>
    <ds:schemaRef ds:uri="http://www.w3.org/XML/1998/namespace"/>
    <ds:schemaRef ds:uri="http://purl.org/dc/elements/1.1/"/>
    <ds:schemaRef ds:uri="http://purl.org/dc/terms/"/>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615</TotalTime>
  <Words>1699</Words>
  <Application>Microsoft Office PowerPoint</Application>
  <PresentationFormat>Custom</PresentationFormat>
  <Paragraphs>141</Paragraphs>
  <Slides>14</Slides>
  <Notes>14</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Crimson Pro</vt:lpstr>
      <vt:lpstr>Open Sans</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sanyas3</cp:lastModifiedBy>
  <cp:revision>4</cp:revision>
  <dcterms:created xsi:type="dcterms:W3CDTF">2024-04-28T05:49:39Z</dcterms:created>
  <dcterms:modified xsi:type="dcterms:W3CDTF">2024-04-28T16:20:52Z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0x01010052922D644A65BB49992A02CF218B41A5</vt:lpwstr>
  </property>
</Properties>
</file>